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Century Gothic" panose="020B0502020202020204" pitchFamily="34" charset="0"/>
      <p:regular r:id="rId37"/>
      <p:bold r:id="rId38"/>
      <p:italic r:id="rId39"/>
      <p:boldItalic r:id="rId40"/>
    </p:embeddedFont>
    <p:embeddedFont>
      <p:font typeface="Comic Sans MS" panose="030F0702030302020204" pitchFamily="66" charset="0"/>
      <p:regular r:id="rId41"/>
      <p:bold r:id="rId42"/>
      <p:italic r:id="rId43"/>
      <p:boldItalic r:id="rId44"/>
    </p:embeddedFont>
    <p:embeddedFont>
      <p:font typeface="Georgia" panose="02040502050405020303" pitchFamily="18" charset="0"/>
      <p:regular r:id="rId45"/>
      <p:bold r:id="rId46"/>
      <p:italic r:id="rId47"/>
      <p:boldItalic r:id="rId4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7.fntdata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2.fntdata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Total estimated time: </a:t>
            </a:r>
            <a:r>
              <a:rPr lang="en-US" b="1">
                <a:solidFill>
                  <a:srgbClr val="FF0000"/>
                </a:solidFill>
              </a:rPr>
              <a:t>2 hours</a:t>
            </a:r>
            <a:endParaRPr/>
          </a:p>
        </p:txBody>
      </p:sp>
      <p:sp>
        <p:nvSpPr>
          <p:cNvPr id="129" name="Google Shape;12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65" name="Google Shape;16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9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Chart from: TAP Leadership Handbook, 2006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1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Chart from: TAP Leadership Handbook, 2006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3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5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1" name="Google Shape;25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9" name="Google Shape;259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5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817" cy="41129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7388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4" name="Google Shape;284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:notes"/>
          <p:cNvSpPr txBox="1">
            <a:spLocks noGrp="1"/>
          </p:cNvSpPr>
          <p:nvPr>
            <p:ph type="body" idx="1"/>
          </p:nvPr>
        </p:nvSpPr>
        <p:spPr>
          <a:xfrm>
            <a:off x="685799" y="4343399"/>
            <a:ext cx="548638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125" tIns="91125" rIns="91125" bIns="911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1413" y="685800"/>
            <a:ext cx="4573587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13733" y="687049"/>
            <a:ext cx="4630621" cy="342914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298" name="Google Shape;298;p42:notes"/>
          <p:cNvSpPr txBox="1">
            <a:spLocks noGrp="1"/>
          </p:cNvSpPr>
          <p:nvPr>
            <p:ph type="body" idx="1"/>
          </p:nvPr>
        </p:nvSpPr>
        <p:spPr>
          <a:xfrm>
            <a:off x="686591" y="4344025"/>
            <a:ext cx="5484755" cy="41128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425" tIns="90425" rIns="90425" bIns="90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42:notes"/>
          <p:cNvSpPr txBox="1">
            <a:spLocks noGrp="1"/>
          </p:cNvSpPr>
          <p:nvPr>
            <p:ph type="sldNum" idx="12"/>
          </p:nvPr>
        </p:nvSpPr>
        <p:spPr>
          <a:xfrm>
            <a:off x="3883827" y="8686486"/>
            <a:ext cx="2972577" cy="455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75" rIns="91400" bIns="456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4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323" name="Google Shape;323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1" name="Google Shape;331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At 5 minutes - Stop the video and share evidence collected thus far? Does your evidence sound like mine? (model)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/>
              <a:t>At 10 minutes - Stop the video and have teacher candidates discuss their evidence in pairs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/>
          </a:p>
        </p:txBody>
      </p:sp>
      <p:sp>
        <p:nvSpPr>
          <p:cNvPr id="332" name="Google Shape;332;p50:notes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22ce326f8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g22ce326f8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54" name="Google Shape;354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Gradual Release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 Do - SO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 Do - PIC, AM, AF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Do (in pairs) - MOT, LSP, QU, GS, TCK, TKS, TH, PS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2ce326f8f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367" name="Google Shape;367;g22ce326f8f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5" name="Google Shape;375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6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29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2" name="Google Shape;382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" descr="Overlay-FullBackground.jpg"/>
          <p:cNvPicPr preferRelativeResize="0"/>
          <p:nvPr/>
        </p:nvPicPr>
        <p:blipFill rotWithShape="1">
          <a:blip r:embed="rId2">
            <a:alphaModFix/>
          </a:blip>
          <a:srcRect t="50000"/>
          <a:stretch/>
        </p:blipFill>
        <p:spPr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 descr="overlay-ruleShad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03588"/>
            <a:ext cx="9144000" cy="1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779463" y="1918447"/>
            <a:ext cx="75834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779463" y="3478306"/>
            <a:ext cx="7583487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2" name="Google Shape;22;p2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3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 descr="Overlay-FullBackground.jpg"/>
          <p:cNvPicPr preferRelativeResize="0"/>
          <p:nvPr/>
        </p:nvPicPr>
        <p:blipFill rotWithShape="1">
          <a:blip r:embed="rId3">
            <a:alphaModFix/>
          </a:blip>
          <a:srcRect t="23334"/>
          <a:stretch/>
        </p:blipFill>
        <p:spPr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1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4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 descr="Overlay-FullBackground.jpg"/>
          <p:cNvPicPr preferRelativeResize="0"/>
          <p:nvPr/>
        </p:nvPicPr>
        <p:blipFill rotWithShape="1">
          <a:blip r:embed="rId3">
            <a:alphaModFix/>
          </a:blip>
          <a:srcRect t="23334"/>
          <a:stretch/>
        </p:blipFill>
        <p:spPr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body" idx="1"/>
          </p:nvPr>
        </p:nvSpPr>
        <p:spPr>
          <a:xfrm>
            <a:off x="779463" y="1828800"/>
            <a:ext cx="3566160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2"/>
          </p:nvPr>
        </p:nvSpPr>
        <p:spPr>
          <a:xfrm>
            <a:off x="4796791" y="1828800"/>
            <a:ext cx="3566160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5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 descr="Overlay-FullBackground.jpg"/>
          <p:cNvPicPr preferRelativeResize="0"/>
          <p:nvPr/>
        </p:nvPicPr>
        <p:blipFill rotWithShape="1">
          <a:blip r:embed="rId3">
            <a:alphaModFix/>
          </a:blip>
          <a:srcRect t="21045"/>
          <a:stretch/>
        </p:blipFill>
        <p:spPr>
          <a:xfrm>
            <a:off x="0" y="1447800"/>
            <a:ext cx="9144000" cy="541496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5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Picture">
  <p:cSld name="Title Slide with Picture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 descr="Overlay-FullBackground.jpg"/>
          <p:cNvPicPr preferRelativeResize="0"/>
          <p:nvPr/>
        </p:nvPicPr>
        <p:blipFill rotWithShape="1">
          <a:blip r:embed="rId2">
            <a:alphaModFix/>
          </a:blip>
          <a:srcRect t="50000"/>
          <a:stretch/>
        </p:blipFill>
        <p:spPr>
          <a:xfrm>
            <a:off x="0" y="3429000"/>
            <a:ext cx="9144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6" descr="overlay-ruleShadow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303588"/>
            <a:ext cx="9144000" cy="1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6"/>
          <p:cNvSpPr txBox="1">
            <a:spLocks noGrp="1"/>
          </p:cNvSpPr>
          <p:nvPr>
            <p:ph type="ctrTitle"/>
          </p:nvPr>
        </p:nvSpPr>
        <p:spPr>
          <a:xfrm>
            <a:off x="779463" y="789081"/>
            <a:ext cx="7583488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ubTitle" idx="1"/>
          </p:nvPr>
        </p:nvSpPr>
        <p:spPr>
          <a:xfrm>
            <a:off x="779463" y="4724400"/>
            <a:ext cx="7583487" cy="1385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6"/>
          <p:cNvSpPr>
            <a:spLocks noGrp="1"/>
          </p:cNvSpPr>
          <p:nvPr>
            <p:ph type="pic" idx="2"/>
          </p:nvPr>
        </p:nvSpPr>
        <p:spPr>
          <a:xfrm>
            <a:off x="3677371" y="2564085"/>
            <a:ext cx="1789259" cy="1729830"/>
          </a:xfrm>
          <a:prstGeom prst="ellipse">
            <a:avLst/>
          </a:prstGeom>
          <a:noFill/>
          <a:ln w="1270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Lustria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577850" marR="0" lvl="1" indent="-29845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860425" marR="0" lvl="2" indent="-28892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143000" marR="0" lvl="3" indent="-2921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425575" marR="0" lvl="4" indent="-282575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1711325" marR="0" lvl="5" indent="-288925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000250" marR="0" lvl="6" indent="-28575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2290763" marR="0" lvl="7" indent="-284163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2571750" marR="0" lvl="8" indent="-28575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6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4" name="Google Shape;54;p6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55" name="Google Shape;55;p6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7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446588"/>
            <a:ext cx="9144000" cy="1254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7" descr="Overlay-FullBackground.jpg"/>
          <p:cNvPicPr preferRelativeResize="0"/>
          <p:nvPr/>
        </p:nvPicPr>
        <p:blipFill rotWithShape="1">
          <a:blip r:embed="rId3">
            <a:alphaModFix/>
          </a:blip>
          <a:srcRect t="66667"/>
          <a:stretch/>
        </p:blipFill>
        <p:spPr>
          <a:xfrm>
            <a:off x="0" y="4572000"/>
            <a:ext cx="9144000" cy="2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7"/>
          <p:cNvSpPr txBox="1">
            <a:spLocks noGrp="1"/>
          </p:cNvSpPr>
          <p:nvPr>
            <p:ph type="title"/>
          </p:nvPr>
        </p:nvSpPr>
        <p:spPr>
          <a:xfrm>
            <a:off x="779463" y="2971800"/>
            <a:ext cx="7583487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body" idx="1"/>
          </p:nvPr>
        </p:nvSpPr>
        <p:spPr>
          <a:xfrm>
            <a:off x="779463" y="4724400"/>
            <a:ext cx="7583487" cy="13984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spcBef>
                <a:spcPts val="3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ustria"/>
              <a:buNone/>
              <a:defRPr sz="1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ustria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7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2" name="Google Shape;62;p7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63" name="Google Shape;63;p7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8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8" descr="Overlay-FullBackground.jpg"/>
          <p:cNvPicPr preferRelativeResize="0"/>
          <p:nvPr/>
        </p:nvPicPr>
        <p:blipFill rotWithShape="1">
          <a:blip r:embed="rId3">
            <a:alphaModFix/>
          </a:blip>
          <a:srcRect t="23334"/>
          <a:stretch/>
        </p:blipFill>
        <p:spPr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body" idx="1"/>
          </p:nvPr>
        </p:nvSpPr>
        <p:spPr>
          <a:xfrm>
            <a:off x="779463" y="1524000"/>
            <a:ext cx="356616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None/>
              <a:def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8"/>
          <p:cNvSpPr txBox="1">
            <a:spLocks noGrp="1"/>
          </p:cNvSpPr>
          <p:nvPr>
            <p:ph type="body" idx="2"/>
          </p:nvPr>
        </p:nvSpPr>
        <p:spPr>
          <a:xfrm>
            <a:off x="779463" y="2393576"/>
            <a:ext cx="3566160" cy="373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8"/>
          <p:cNvSpPr txBox="1">
            <a:spLocks noGrp="1"/>
          </p:cNvSpPr>
          <p:nvPr>
            <p:ph type="body" idx="3"/>
          </p:nvPr>
        </p:nvSpPr>
        <p:spPr>
          <a:xfrm>
            <a:off x="4796791" y="1524000"/>
            <a:ext cx="356616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20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None/>
              <a:defRPr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8"/>
          <p:cNvSpPr txBox="1">
            <a:spLocks noGrp="1"/>
          </p:cNvSpPr>
          <p:nvPr>
            <p:ph type="body" idx="4"/>
          </p:nvPr>
        </p:nvSpPr>
        <p:spPr>
          <a:xfrm>
            <a:off x="4796791" y="2393576"/>
            <a:ext cx="3566160" cy="37325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84848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8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3" name="Google Shape;73;p8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4" name="Google Shape;74;p8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9" descr="Overlay-FullBackground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9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 descr="Overlay-FullBackground.jpg"/>
          <p:cNvPicPr preferRelativeResize="0"/>
          <p:nvPr/>
        </p:nvPicPr>
        <p:blipFill rotWithShape="1">
          <a:blip r:embed="rId2">
            <a:alphaModFix/>
          </a:blip>
          <a:srcRect l="50000"/>
          <a:stretch/>
        </p:blipFill>
        <p:spPr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0" descr="overlay-ruleShadow.png"/>
          <p:cNvPicPr preferRelativeResize="0"/>
          <p:nvPr/>
        </p:nvPicPr>
        <p:blipFill rotWithShape="1">
          <a:blip r:embed="rId3">
            <a:alphaModFix/>
          </a:blip>
          <a:srcRect r="25031"/>
          <a:stretch/>
        </p:blipFill>
        <p:spPr>
          <a:xfrm rot="-5400000">
            <a:off x="1086644" y="3364706"/>
            <a:ext cx="6854825" cy="125413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0"/>
          <p:cNvSpPr txBox="1">
            <a:spLocks noGrp="1"/>
          </p:cNvSpPr>
          <p:nvPr>
            <p:ph type="title"/>
          </p:nvPr>
        </p:nvSpPr>
        <p:spPr>
          <a:xfrm>
            <a:off x="301752" y="273049"/>
            <a:ext cx="3962400" cy="1690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body" idx="1"/>
          </p:nvPr>
        </p:nvSpPr>
        <p:spPr>
          <a:xfrm>
            <a:off x="4866401" y="273050"/>
            <a:ext cx="3959352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body" idx="2"/>
          </p:nvPr>
        </p:nvSpPr>
        <p:spPr>
          <a:xfrm>
            <a:off x="301752" y="1975104"/>
            <a:ext cx="3962400" cy="320040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dt" idx="10"/>
          </p:nvPr>
        </p:nvSpPr>
        <p:spPr>
          <a:xfrm>
            <a:off x="2667000" y="6356350"/>
            <a:ext cx="1622425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1892300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sldNum" idx="12"/>
          </p:nvPr>
        </p:nvSpPr>
        <p:spPr>
          <a:xfrm>
            <a:off x="1892300" y="5748338"/>
            <a:ext cx="762000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1" descr="Overlay-FullBackground.jpg"/>
          <p:cNvPicPr preferRelativeResize="0"/>
          <p:nvPr/>
        </p:nvPicPr>
        <p:blipFill rotWithShape="1">
          <a:blip r:embed="rId2">
            <a:alphaModFix/>
          </a:blip>
          <a:srcRect l="50000"/>
          <a:stretch/>
        </p:blipFill>
        <p:spPr>
          <a:xfrm>
            <a:off x="4572000" y="4763"/>
            <a:ext cx="457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1" descr="overlay-ruleShadow.png"/>
          <p:cNvPicPr preferRelativeResize="0"/>
          <p:nvPr/>
        </p:nvPicPr>
        <p:blipFill rotWithShape="1">
          <a:blip r:embed="rId3">
            <a:alphaModFix/>
          </a:blip>
          <a:srcRect r="25031"/>
          <a:stretch/>
        </p:blipFill>
        <p:spPr>
          <a:xfrm rot="-5400000">
            <a:off x="1086644" y="3364706"/>
            <a:ext cx="6854825" cy="12541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>
            <a:spLocks noGrp="1"/>
          </p:cNvSpPr>
          <p:nvPr>
            <p:ph type="title"/>
          </p:nvPr>
        </p:nvSpPr>
        <p:spPr>
          <a:xfrm>
            <a:off x="301752" y="274320"/>
            <a:ext cx="3959352" cy="169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1"/>
          <p:cNvSpPr>
            <a:spLocks noGrp="1"/>
          </p:cNvSpPr>
          <p:nvPr>
            <p:ph type="pic" idx="2"/>
          </p:nvPr>
        </p:nvSpPr>
        <p:spPr>
          <a:xfrm>
            <a:off x="4864608" y="264907"/>
            <a:ext cx="3959352" cy="6328186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algn="tl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Lustria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Lustria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rgbClr val="84848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rgbClr val="84848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11"/>
          <p:cNvSpPr txBox="1">
            <a:spLocks noGrp="1"/>
          </p:cNvSpPr>
          <p:nvPr>
            <p:ph type="body" idx="1"/>
          </p:nvPr>
        </p:nvSpPr>
        <p:spPr>
          <a:xfrm>
            <a:off x="301752" y="1970801"/>
            <a:ext cx="3959352" cy="32004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11"/>
          <p:cNvSpPr txBox="1">
            <a:spLocks noGrp="1"/>
          </p:cNvSpPr>
          <p:nvPr>
            <p:ph type="dt" idx="10"/>
          </p:nvPr>
        </p:nvSpPr>
        <p:spPr>
          <a:xfrm>
            <a:off x="2670175" y="6356350"/>
            <a:ext cx="1627188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6" name="Google Shape;96;p11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1893888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97" name="Google Shape;97;p11"/>
          <p:cNvSpPr txBox="1">
            <a:spLocks noGrp="1"/>
          </p:cNvSpPr>
          <p:nvPr>
            <p:ph type="sldNum" idx="12"/>
          </p:nvPr>
        </p:nvSpPr>
        <p:spPr>
          <a:xfrm>
            <a:off x="1892300" y="5738813"/>
            <a:ext cx="758825" cy="574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36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above Caption">
  <p:cSld name="Picture above Ca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2" descr="Overlay-FullBackground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763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2"/>
          <p:cNvSpPr txBox="1">
            <a:spLocks noGrp="1"/>
          </p:cNvSpPr>
          <p:nvPr>
            <p:ph type="title"/>
          </p:nvPr>
        </p:nvSpPr>
        <p:spPr>
          <a:xfrm>
            <a:off x="762000" y="4038600"/>
            <a:ext cx="762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2"/>
          <p:cNvSpPr>
            <a:spLocks noGrp="1"/>
          </p:cNvSpPr>
          <p:nvPr>
            <p:ph type="pic" idx="2"/>
          </p:nvPr>
        </p:nvSpPr>
        <p:spPr>
          <a:xfrm>
            <a:off x="342900" y="265176"/>
            <a:ext cx="8458200" cy="3697224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algn="tl" rotWithShape="0">
              <a:schemeClr val="lt1">
                <a:alpha val="40000"/>
              </a:scheme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Lustria"/>
              <a:buNone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400"/>
              <a:buFont typeface="Lustria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ustria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400"/>
              </a:spcBef>
              <a:spcAft>
                <a:spcPts val="0"/>
              </a:spcAft>
              <a:buClr>
                <a:srgbClr val="84848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400"/>
              </a:spcBef>
              <a:spcAft>
                <a:spcPts val="0"/>
              </a:spcAft>
              <a:buClr>
                <a:srgbClr val="848484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2"/>
          <p:cNvSpPr txBox="1">
            <a:spLocks noGrp="1"/>
          </p:cNvSpPr>
          <p:nvPr>
            <p:ph type="body" idx="1"/>
          </p:nvPr>
        </p:nvSpPr>
        <p:spPr>
          <a:xfrm>
            <a:off x="762000" y="5042647"/>
            <a:ext cx="7620000" cy="112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None/>
              <a:defRPr sz="1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None/>
              <a:defRPr sz="1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2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04" name="Google Shape;104;p12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05" name="Google Shape;105;p12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">
  <p:cSld name="Closing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3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08" name="Google Shape;108;p13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09" name="Google Shape;109;p13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4" descr="overlay-ruleShadow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308100"/>
            <a:ext cx="9144000" cy="123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4" descr="Overlay-FullBackground.jpg"/>
          <p:cNvPicPr preferRelativeResize="0"/>
          <p:nvPr/>
        </p:nvPicPr>
        <p:blipFill rotWithShape="1">
          <a:blip r:embed="rId3">
            <a:alphaModFix/>
          </a:blip>
          <a:srcRect t="23334"/>
          <a:stretch/>
        </p:blipFill>
        <p:spPr>
          <a:xfrm>
            <a:off x="0" y="1425575"/>
            <a:ext cx="9144000" cy="543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4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body" idx="1"/>
          </p:nvPr>
        </p:nvSpPr>
        <p:spPr>
          <a:xfrm rot="5400000">
            <a:off x="2422525" y="185738"/>
            <a:ext cx="4297363" cy="7583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17" name="Google Shape;117;p14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5" descr="Overlay-FullBackground.jpg"/>
          <p:cNvPicPr preferRelativeResize="0"/>
          <p:nvPr/>
        </p:nvPicPr>
        <p:blipFill rotWithShape="1">
          <a:blip r:embed="rId2">
            <a:alphaModFix/>
          </a:blip>
          <a:srcRect r="14718"/>
          <a:stretch/>
        </p:blipFill>
        <p:spPr>
          <a:xfrm>
            <a:off x="0" y="4763"/>
            <a:ext cx="77978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 descr="overlay-ruleShadow.png"/>
          <p:cNvPicPr preferRelativeResize="0"/>
          <p:nvPr/>
        </p:nvPicPr>
        <p:blipFill rotWithShape="1">
          <a:blip r:embed="rId3">
            <a:alphaModFix/>
          </a:blip>
          <a:srcRect r="25031"/>
          <a:stretch/>
        </p:blipFill>
        <p:spPr>
          <a:xfrm rot="5400000" flipH="1">
            <a:off x="4421981" y="3364707"/>
            <a:ext cx="6854825" cy="125412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>
            <a:spLocks noGrp="1"/>
          </p:cNvSpPr>
          <p:nvPr>
            <p:ph type="title"/>
          </p:nvPr>
        </p:nvSpPr>
        <p:spPr>
          <a:xfrm rot="5400000">
            <a:off x="5623719" y="2682081"/>
            <a:ext cx="5668963" cy="12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body" idx="1"/>
          </p:nvPr>
        </p:nvSpPr>
        <p:spPr>
          <a:xfrm rot="5400000">
            <a:off x="1136649" y="100013"/>
            <a:ext cx="5668963" cy="638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15"/>
          <p:cNvSpPr txBox="1">
            <a:spLocks noGrp="1"/>
          </p:cNvSpPr>
          <p:nvPr>
            <p:ph type="dt" idx="10"/>
          </p:nvPr>
        </p:nvSpPr>
        <p:spPr>
          <a:xfrm>
            <a:off x="7924800" y="6356350"/>
            <a:ext cx="1066800" cy="3651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24" name="Google Shape;124;p15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25" name="Google Shape;125;p15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8100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ustria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2200"/>
              <a:buFont typeface="Lustria"/>
              <a:buChar char="•"/>
              <a:defRPr sz="2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ustria"/>
              <a:buChar char="•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600"/>
              </a:spcBef>
              <a:spcAft>
                <a:spcPts val="0"/>
              </a:spcAft>
              <a:buClr>
                <a:srgbClr val="858585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ustria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rgbClr val="848484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732588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2413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4267200" y="6356350"/>
            <a:ext cx="609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chemeClr val="dk2"/>
                </a:solidFill>
                <a:latin typeface="Comic Sans MS"/>
                <a:ea typeface="Comic Sans MS"/>
                <a:cs typeface="Comic Sans MS"/>
                <a:sym typeface="Comic Sans MS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iet.org/tap-system/elements-of-success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google.com/document/d/1w4HUT3SEwEt41ke4nPU_CMYqYxsk90cvRrdpGTelJJM/edit?usp=sharing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w4HUT3SEwEt41ke4nPU_CMYqYxsk90cvRrdpGTelJJM/edit?usp=sharing" TargetMode="External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lay.kahoot.it/#/k/36b152f2-6235-4216-9cdb-377f874f020b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KsNfcgHyrQEhO9s-p4dXnvSw3iMTmhcYC4mzwMKWEM4/edit?usp=sharing" TargetMode="External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hyperlink" Target="https://docs.google.com/document/d/1KPh8Bm-LDo_231jR9PoZTF7TYBQVu5SITE8kDsUr2p4/edit?usp=shari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teachingchannel.org/videos/3rd-grade-ela-lesson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6"/>
          <p:cNvSpPr txBox="1">
            <a:spLocks noGrp="1"/>
          </p:cNvSpPr>
          <p:nvPr>
            <p:ph type="subTitle" idx="1"/>
          </p:nvPr>
        </p:nvSpPr>
        <p:spPr>
          <a:xfrm>
            <a:off x="838200" y="4343400"/>
            <a:ext cx="7543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5550" b="1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TAP “Big 6” Indicators</a:t>
            </a:r>
            <a:endParaRPr>
              <a:solidFill>
                <a:schemeClr val="dk1"/>
              </a:solidFill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444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p16"/>
          <p:cNvSpPr txBox="1"/>
          <p:nvPr/>
        </p:nvSpPr>
        <p:spPr>
          <a:xfrm>
            <a:off x="228600" y="6043136"/>
            <a:ext cx="8686800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sng" strike="noStrike" cap="none">
              <a:solidFill>
                <a:srgbClr val="8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33" name="Google Shape;13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400" y="609600"/>
            <a:ext cx="8121825" cy="21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Objectives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0" name="Google Shape;140;p17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the end of the session participants will: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TAP “Big 6” indicators used to measure teacher candidates’ instructional growth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use the “Big 6” indicators (TAP rubric) to both guide and identify instructional best practices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able to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 evidence from an observed lesson and use the TAP rubric to categorize that evidence</a:t>
            </a:r>
            <a:endParaRPr sz="2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2575" marR="0" lvl="0" indent="-130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8"/>
          <p:cNvSpPr txBox="1"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Agenda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6" name="Google Shape;146;p18"/>
          <p:cNvSpPr txBox="1">
            <a:spLocks noGrp="1"/>
          </p:cNvSpPr>
          <p:nvPr>
            <p:ph type="body" idx="2"/>
          </p:nvPr>
        </p:nvSpPr>
        <p:spPr>
          <a:xfrm>
            <a:off x="3962400" y="1905000"/>
            <a:ext cx="5486400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2575" marR="0" lvl="0" indent="-282575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TAP – The “big picture”</a:t>
            </a:r>
            <a:endParaRPr/>
          </a:p>
          <a:p>
            <a:pPr marL="282575" marR="0" lvl="0" indent="-282575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“Big 6” indicators</a:t>
            </a:r>
            <a:endParaRPr/>
          </a:p>
          <a:p>
            <a:pPr marL="282575" marR="0" lvl="0" indent="-282575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Identify “effective teaching”</a:t>
            </a:r>
            <a:endParaRPr/>
          </a:p>
          <a:p>
            <a:pPr marL="282575" marR="0" lvl="0" indent="-282575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Unpack the </a:t>
            </a:r>
            <a:r>
              <a:rPr lang="en-US" sz="2700"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Big 6</a:t>
            </a:r>
            <a:r>
              <a:rPr lang="en-US" sz="2700"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/>
          </a:p>
          <a:p>
            <a:pPr marL="282575" marR="0" lvl="0" indent="-282575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Discuss evidence and evidence collecting tools</a:t>
            </a:r>
            <a:endParaRPr/>
          </a:p>
          <a:p>
            <a:pPr marL="282575" marR="0" lvl="0" indent="-282575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Lustria"/>
              <a:buChar char="•"/>
            </a:pPr>
            <a:r>
              <a:rPr lang="en-US" sz="27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Practice scripting and categorizing</a:t>
            </a:r>
            <a:endParaRPr sz="27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47" name="Google Shape;147;p18" descr="images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2362200"/>
            <a:ext cx="3205335" cy="358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>
            <a:spLocks noGrp="1"/>
          </p:cNvSpPr>
          <p:nvPr>
            <p:ph type="title"/>
          </p:nvPr>
        </p:nvSpPr>
        <p:spPr>
          <a:xfrm>
            <a:off x="152400" y="63500"/>
            <a:ext cx="8839199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Check Your TAP Knowledge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583200" y="1943875"/>
            <a:ext cx="79776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715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rabicPeriod"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What are the two main goals of TAP?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571500" algn="l" rtl="0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rabicPeriod"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TAP stands for…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62357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rabicPeriod"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TAP is a...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62357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rabicPeriod"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The “Big 6” indicators are...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514350" lvl="0" indent="-62357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Calibri"/>
              <a:buAutoNum type="arabicPeriod"/>
            </a:pPr>
            <a:r>
              <a:rPr lang="en-US" sz="3000">
                <a:latin typeface="Calibri"/>
                <a:ea typeface="Calibri"/>
                <a:cs typeface="Calibri"/>
                <a:sym typeface="Calibri"/>
              </a:rPr>
              <a:t>The TAP rubric measures classroom instruction on a scale of ___ to ___, but the goal for TCs is to score a ___.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0"/>
          <p:cNvSpPr txBox="1">
            <a:spLocks noGrp="1"/>
          </p:cNvSpPr>
          <p:nvPr>
            <p:ph type="title"/>
          </p:nvPr>
        </p:nvSpPr>
        <p:spPr>
          <a:xfrm>
            <a:off x="457200" y="189124"/>
            <a:ext cx="8305800" cy="11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Big Picture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60" name="Google Shape;160;p20" descr="frame-89486_64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200" y="2133600"/>
            <a:ext cx="6096000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>
            <a:spLocks noGrp="1"/>
          </p:cNvSpPr>
          <p:nvPr>
            <p:ph type="body" idx="1"/>
          </p:nvPr>
        </p:nvSpPr>
        <p:spPr>
          <a:xfrm>
            <a:off x="457200" y="2133600"/>
            <a:ext cx="8254800" cy="37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Lustria"/>
              <a:buNone/>
            </a:pPr>
            <a:endParaRPr sz="28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Clr>
                <a:srgbClr val="FEFEFE"/>
              </a:buClr>
              <a:buFont typeface="Lustria"/>
              <a:buNone/>
            </a:pPr>
            <a:endParaRPr sz="1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rgbClr val="FEFEFE"/>
              </a:buClr>
              <a:buFont typeface="Lustria"/>
              <a:buNone/>
            </a:pPr>
            <a:endParaRPr sz="8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rgbClr val="FEFEFE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Teacher Quality </a:t>
            </a:r>
            <a:endParaRPr/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rgbClr val="FEFEFE"/>
              </a:buClr>
              <a:buFont typeface="Lustria"/>
              <a:buNone/>
            </a:pPr>
            <a:endParaRPr sz="10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rgbClr val="FEFEFE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 Achievement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32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2306725" y="1492725"/>
            <a:ext cx="73383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The two main goals of TAP are: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1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TAP?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69" name="Google Shape;169;p21"/>
          <p:cNvSpPr txBox="1">
            <a:spLocks noGrp="1"/>
          </p:cNvSpPr>
          <p:nvPr>
            <p:ph type="body" idx="1"/>
          </p:nvPr>
        </p:nvSpPr>
        <p:spPr>
          <a:xfrm>
            <a:off x="0" y="1600200"/>
            <a:ext cx="9144000" cy="48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5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System for Teacher and Student Advancement (</a:t>
            </a:r>
            <a:r>
              <a:rPr lang="en-US" sz="2500" b="1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3"/>
              </a:rPr>
              <a:t>TAP</a:t>
            </a:r>
            <a:r>
              <a:rPr lang="en-US" sz="25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)</a:t>
            </a:r>
            <a:endParaRPr/>
          </a:p>
          <a:p>
            <a:pPr marL="282575" marR="0" lvl="0" indent="-130175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1"/>
          <p:cNvSpPr txBox="1"/>
          <p:nvPr/>
        </p:nvSpPr>
        <p:spPr>
          <a:xfrm flipH="1">
            <a:off x="228600" y="2895600"/>
            <a:ext cx="8763000" cy="2246769"/>
          </a:xfrm>
          <a:prstGeom prst="rect">
            <a:avLst/>
          </a:prstGeom>
          <a:solidFill>
            <a:srgbClr val="CCFF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TAP System is </a:t>
            </a: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comprehensive educator effectiveness model 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dedicated to </a:t>
            </a: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attracting, developing, motivating, and retaining highly effective educators 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 order to </a:t>
            </a:r>
            <a:r>
              <a:rPr lang="en-US" sz="2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raise achievement for all students</a:t>
            </a: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  <p:sp>
        <p:nvSpPr>
          <p:cNvPr id="171" name="Google Shape;171;p21"/>
          <p:cNvSpPr txBox="1"/>
          <p:nvPr/>
        </p:nvSpPr>
        <p:spPr>
          <a:xfrm flipH="1">
            <a:off x="76200" y="2301655"/>
            <a:ext cx="8915400" cy="310854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TAP supports the instructional leadership work of principals and provides teachers with opportunities for professional growth, time to collaborate during the school day</a:t>
            </a:r>
            <a:r>
              <a:rPr lang="en-US" sz="2800" b="1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, fair and rigorous classroom evaluations to improve teaching</a:t>
            </a:r>
            <a:r>
              <a:rPr lang="en-US" sz="2800" b="0" i="0" u="none" strike="noStrike" cap="none">
                <a:solidFill>
                  <a:srgbClr val="000090"/>
                </a:solidFill>
                <a:latin typeface="Arial"/>
                <a:ea typeface="Arial"/>
                <a:cs typeface="Arial"/>
                <a:sym typeface="Arial"/>
              </a:rPr>
              <a:t>, and school- based professional development to analyze student needs and identify strategies for student learning. </a:t>
            </a:r>
            <a:endParaRPr/>
          </a:p>
        </p:txBody>
      </p:sp>
      <p:sp>
        <p:nvSpPr>
          <p:cNvPr id="172" name="Google Shape;172;p21"/>
          <p:cNvSpPr txBox="1"/>
          <p:nvPr/>
        </p:nvSpPr>
        <p:spPr>
          <a:xfrm flipH="1">
            <a:off x="76200" y="2301650"/>
            <a:ext cx="8915400" cy="3108600"/>
          </a:xfrm>
          <a:prstGeom prst="rect">
            <a:avLst/>
          </a:prstGeom>
          <a:solidFill>
            <a:srgbClr val="FFF4B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TAP has been utilized in thousands of school districts across the nation as a method of investing in teacher leadership, rigorous evaluation, coaching, and aligned professional development. </a:t>
            </a: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title"/>
          </p:nvPr>
        </p:nvSpPr>
        <p:spPr>
          <a:xfrm>
            <a:off x="0" y="152400"/>
            <a:ext cx="9144000" cy="88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30D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TAP Rubric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457200" y="15240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0" y="3095625"/>
            <a:ext cx="2057400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rgbClr val="8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 Domains, each contains performance indicators</a:t>
            </a:r>
            <a:endParaRPr/>
          </a:p>
        </p:txBody>
      </p:sp>
      <p:pic>
        <p:nvPicPr>
          <p:cNvPr id="180" name="Google Shape;180;p22" descr="Tap rubric.tif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81200" y="1193708"/>
            <a:ext cx="5257800" cy="56642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 txBox="1">
            <a:spLocks noGrp="1"/>
          </p:cNvSpPr>
          <p:nvPr>
            <p:ph type="title"/>
          </p:nvPr>
        </p:nvSpPr>
        <p:spPr>
          <a:xfrm>
            <a:off x="76200" y="76200"/>
            <a:ext cx="9144000" cy="881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130D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“Big 6”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6" name="Google Shape;186;p23"/>
          <p:cNvSpPr txBox="1"/>
          <p:nvPr/>
        </p:nvSpPr>
        <p:spPr>
          <a:xfrm>
            <a:off x="457200" y="1524000"/>
            <a:ext cx="82296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23"/>
          <p:cNvGrpSpPr/>
          <p:nvPr/>
        </p:nvGrpSpPr>
        <p:grpSpPr>
          <a:xfrm rot="10800000">
            <a:off x="1546226" y="1524000"/>
            <a:ext cx="1120774" cy="650874"/>
            <a:chOff x="1682750" y="2305050"/>
            <a:chExt cx="1120774" cy="650874"/>
          </a:xfrm>
        </p:grpSpPr>
        <p:pic>
          <p:nvPicPr>
            <p:cNvPr id="188" name="Google Shape;188;p2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82750" y="2305050"/>
              <a:ext cx="1120774" cy="650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" name="Google Shape;189;p23"/>
            <p:cNvSpPr txBox="1"/>
            <p:nvPr/>
          </p:nvSpPr>
          <p:spPr>
            <a:xfrm>
              <a:off x="1752600" y="2482850"/>
              <a:ext cx="857250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Comic Sans MS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0" name="Google Shape;190;p23"/>
          <p:cNvGrpSpPr/>
          <p:nvPr/>
        </p:nvGrpSpPr>
        <p:grpSpPr>
          <a:xfrm rot="10800000">
            <a:off x="1539874" y="4724400"/>
            <a:ext cx="1127125" cy="652462"/>
            <a:chOff x="1603375" y="4181475"/>
            <a:chExt cx="1127125" cy="652462"/>
          </a:xfrm>
        </p:grpSpPr>
        <p:pic>
          <p:nvPicPr>
            <p:cNvPr id="191" name="Google Shape;191;p2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03375" y="4181475"/>
              <a:ext cx="1127125" cy="6524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" name="Google Shape;192;p23"/>
            <p:cNvSpPr txBox="1"/>
            <p:nvPr/>
          </p:nvSpPr>
          <p:spPr>
            <a:xfrm>
              <a:off x="1676400" y="4360862"/>
              <a:ext cx="857250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Comic Sans MS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3" name="Google Shape;193;p23"/>
          <p:cNvGrpSpPr/>
          <p:nvPr/>
        </p:nvGrpSpPr>
        <p:grpSpPr>
          <a:xfrm rot="10800000">
            <a:off x="6553199" y="1487488"/>
            <a:ext cx="1120774" cy="646112"/>
            <a:chOff x="7089775" y="2382836"/>
            <a:chExt cx="1120774" cy="646112"/>
          </a:xfrm>
        </p:grpSpPr>
        <p:pic>
          <p:nvPicPr>
            <p:cNvPr id="194" name="Google Shape;194;p2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089775" y="2382836"/>
              <a:ext cx="1120774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5" name="Google Shape;195;p23"/>
            <p:cNvSpPr txBox="1"/>
            <p:nvPr/>
          </p:nvSpPr>
          <p:spPr>
            <a:xfrm>
              <a:off x="7283450" y="2559050"/>
              <a:ext cx="857250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Comic Sans MS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6" name="Google Shape;196;p23"/>
          <p:cNvGrpSpPr/>
          <p:nvPr/>
        </p:nvGrpSpPr>
        <p:grpSpPr>
          <a:xfrm rot="10800000">
            <a:off x="6575426" y="4683125"/>
            <a:ext cx="1120774" cy="650874"/>
            <a:chOff x="7089775" y="4286250"/>
            <a:chExt cx="1120774" cy="650874"/>
          </a:xfrm>
        </p:grpSpPr>
        <p:pic>
          <p:nvPicPr>
            <p:cNvPr id="197" name="Google Shape;197;p2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089775" y="4286250"/>
              <a:ext cx="1120774" cy="650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3"/>
            <p:cNvSpPr txBox="1"/>
            <p:nvPr/>
          </p:nvSpPr>
          <p:spPr>
            <a:xfrm>
              <a:off x="7283450" y="4464050"/>
              <a:ext cx="857250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Comic Sans MS"/>
                <a:buNone/>
              </a:pPr>
              <a:endPara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99" name="Google Shape;199;p23" descr="Tap rubric.tiff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81200" y="1193708"/>
            <a:ext cx="5257800" cy="5664292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3"/>
          <p:cNvSpPr txBox="1"/>
          <p:nvPr/>
        </p:nvSpPr>
        <p:spPr>
          <a:xfrm>
            <a:off x="7239000" y="5334000"/>
            <a:ext cx="1905000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0" i="0" u="none" strike="noStrike" cap="none">
                <a:solidFill>
                  <a:srgbClr val="8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Addressed in Professionalism Rubric</a:t>
            </a:r>
            <a:endParaRPr sz="1900" b="0" i="0" u="none" strike="noStrike" cap="none">
              <a:solidFill>
                <a:srgbClr val="8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1" name="Google Shape;201;p23"/>
          <p:cNvSpPr txBox="1"/>
          <p:nvPr/>
        </p:nvSpPr>
        <p:spPr>
          <a:xfrm>
            <a:off x="7239000" y="1600200"/>
            <a:ext cx="1905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0" i="0" u="none" strike="noStrike" cap="none">
                <a:solidFill>
                  <a:srgbClr val="8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of 4</a:t>
            </a:r>
            <a:endParaRPr sz="1900" b="0" i="0" u="none" strike="noStrike" cap="none">
              <a:solidFill>
                <a:srgbClr val="8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2" name="Google Shape;202;p23"/>
          <p:cNvSpPr txBox="1"/>
          <p:nvPr/>
        </p:nvSpPr>
        <p:spPr>
          <a:xfrm>
            <a:off x="-76200" y="1600200"/>
            <a:ext cx="1905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0" i="0" u="none" strike="noStrike" cap="none">
                <a:solidFill>
                  <a:srgbClr val="8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 of 12</a:t>
            </a:r>
            <a:endParaRPr sz="1900" b="0" i="0" u="none" strike="noStrike" cap="none">
              <a:solidFill>
                <a:srgbClr val="8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3" name="Google Shape;203;p23"/>
          <p:cNvSpPr txBox="1"/>
          <p:nvPr/>
        </p:nvSpPr>
        <p:spPr>
          <a:xfrm>
            <a:off x="-76200" y="4800600"/>
            <a:ext cx="19050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1900" b="0" i="0" u="none" strike="noStrike" cap="none">
                <a:solidFill>
                  <a:srgbClr val="8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of 3</a:t>
            </a:r>
            <a:endParaRPr sz="1900" b="0" i="0" u="none" strike="noStrike" cap="none">
              <a:solidFill>
                <a:srgbClr val="8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4" name="Google Shape;204;p23"/>
          <p:cNvSpPr txBox="1"/>
          <p:nvPr/>
        </p:nvSpPr>
        <p:spPr>
          <a:xfrm>
            <a:off x="7239000" y="2286000"/>
            <a:ext cx="1905000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1900" b="0" i="0" u="none" strike="noStrike" cap="none">
              <a:solidFill>
                <a:srgbClr val="8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05" name="Google Shape;205;p23"/>
          <p:cNvSpPr/>
          <p:nvPr/>
        </p:nvSpPr>
        <p:spPr>
          <a:xfrm>
            <a:off x="2362200" y="19050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6" name="Google Shape;206;p23"/>
          <p:cNvSpPr/>
          <p:nvPr/>
        </p:nvSpPr>
        <p:spPr>
          <a:xfrm>
            <a:off x="4876800" y="20574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7" name="Google Shape;207;p23"/>
          <p:cNvSpPr/>
          <p:nvPr/>
        </p:nvSpPr>
        <p:spPr>
          <a:xfrm>
            <a:off x="2286000" y="51054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8" name="Google Shape;208;p23"/>
          <p:cNvSpPr/>
          <p:nvPr/>
        </p:nvSpPr>
        <p:spPr>
          <a:xfrm>
            <a:off x="2286000" y="30480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09" name="Google Shape;209;p23"/>
          <p:cNvSpPr/>
          <p:nvPr/>
        </p:nvSpPr>
        <p:spPr>
          <a:xfrm>
            <a:off x="2286000" y="26670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2438400" y="2286000"/>
            <a:ext cx="1752600" cy="152400"/>
          </a:xfrm>
          <a:prstGeom prst="ellipse">
            <a:avLst/>
          </a:prstGeom>
          <a:noFill/>
          <a:ln w="12700" cap="flat" cmpd="sng">
            <a:solidFill>
              <a:srgbClr val="972D2D"/>
            </a:solidFill>
            <a:prstDash val="solid"/>
            <a:round/>
            <a:headEnd type="none" w="sm" len="sm"/>
            <a:tailEnd type="none" w="sm" len="sm"/>
          </a:ln>
          <a:effectLst>
            <a:outerShdw blurRad="101600" dist="25400" dir="4800000" sx="103000" sy="103000" rotWithShape="0">
              <a:srgbClr val="000000">
                <a:alpha val="44705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>
            <a:spLocks noGrp="1"/>
          </p:cNvSpPr>
          <p:nvPr>
            <p:ph type="title"/>
          </p:nvPr>
        </p:nvSpPr>
        <p:spPr>
          <a:xfrm>
            <a:off x="301625" y="384175"/>
            <a:ext cx="8534399" cy="75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9899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“Big 6” Indicators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16" name="Google Shape;21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1983892"/>
            <a:ext cx="8534400" cy="4797908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/>
          <p:nvPr/>
        </p:nvSpPr>
        <p:spPr>
          <a:xfrm>
            <a:off x="3352800" y="1524000"/>
            <a:ext cx="24801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hlink"/>
                </a:solidFill>
                <a:latin typeface="Georgia"/>
                <a:ea typeface="Georgia"/>
                <a:cs typeface="Georgia"/>
                <a:sym typeface="Georgia"/>
                <a:hlinkClick r:id="rId4"/>
              </a:rPr>
              <a:t>TAP Big 6 Rubric Link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5"/>
          <p:cNvSpPr txBox="1">
            <a:spLocks noGrp="1"/>
          </p:cNvSpPr>
          <p:nvPr>
            <p:ph type="title"/>
          </p:nvPr>
        </p:nvSpPr>
        <p:spPr>
          <a:xfrm>
            <a:off x="301625" y="152400"/>
            <a:ext cx="8534399" cy="75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9899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Navigating the Rubric</a:t>
            </a:r>
            <a:endParaRPr sz="48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3" name="Google Shape;223;p25"/>
          <p:cNvSpPr txBox="1">
            <a:spLocks noGrp="1"/>
          </p:cNvSpPr>
          <p:nvPr>
            <p:ph type="body" idx="1"/>
          </p:nvPr>
        </p:nvSpPr>
        <p:spPr>
          <a:xfrm>
            <a:off x="304800" y="1600200"/>
            <a:ext cx="85042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700" b="0" i="0" u="sng" strike="noStrike" cap="none">
              <a:solidFill>
                <a:schemeClr val="hlink"/>
              </a:solidFill>
              <a:latin typeface="Georgia"/>
              <a:ea typeface="Georgia"/>
              <a:cs typeface="Georgia"/>
              <a:sym typeface="Georgia"/>
              <a:hlinkClick r:id="rId3"/>
            </a:endParaRPr>
          </a:p>
        </p:txBody>
      </p:sp>
      <p:pic>
        <p:nvPicPr>
          <p:cNvPr id="224" name="Google Shape;224;p25" descr="Screen Shot 2016-07-21 at 11.08.38 AM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" y="2133600"/>
            <a:ext cx="8153399" cy="40258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5" name="Google Shape;225;p25"/>
          <p:cNvGrpSpPr/>
          <p:nvPr/>
        </p:nvGrpSpPr>
        <p:grpSpPr>
          <a:xfrm>
            <a:off x="79375" y="3006726"/>
            <a:ext cx="1431924" cy="650874"/>
            <a:chOff x="79375" y="2762250"/>
            <a:chExt cx="1431924" cy="650874"/>
          </a:xfrm>
        </p:grpSpPr>
        <p:pic>
          <p:nvPicPr>
            <p:cNvPr id="226" name="Google Shape;226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375" y="2762250"/>
              <a:ext cx="1431924" cy="650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7" name="Google Shape;227;p25"/>
            <p:cNvSpPr txBox="1"/>
            <p:nvPr/>
          </p:nvSpPr>
          <p:spPr>
            <a:xfrm>
              <a:off x="152400" y="2940050"/>
              <a:ext cx="1162049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Georgia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Indicators</a:t>
              </a:r>
              <a:endParaRPr/>
            </a:p>
          </p:txBody>
        </p:sp>
      </p:grpSp>
      <p:grpSp>
        <p:nvGrpSpPr>
          <p:cNvPr id="228" name="Google Shape;228;p25"/>
          <p:cNvGrpSpPr/>
          <p:nvPr/>
        </p:nvGrpSpPr>
        <p:grpSpPr>
          <a:xfrm>
            <a:off x="92075" y="4230688"/>
            <a:ext cx="1431924" cy="646112"/>
            <a:chOff x="92075" y="4059237"/>
            <a:chExt cx="1431924" cy="646112"/>
          </a:xfrm>
        </p:grpSpPr>
        <p:pic>
          <p:nvPicPr>
            <p:cNvPr id="229" name="Google Shape;229;p2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2075" y="4059237"/>
              <a:ext cx="1431924" cy="64611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0" name="Google Shape;230;p25"/>
            <p:cNvSpPr txBox="1"/>
            <p:nvPr/>
          </p:nvSpPr>
          <p:spPr>
            <a:xfrm>
              <a:off x="165100" y="4235450"/>
              <a:ext cx="1162049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Georgia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Indicators</a:t>
              </a:r>
              <a:endParaRPr/>
            </a:p>
          </p:txBody>
        </p:sp>
      </p:grpSp>
      <p:grpSp>
        <p:nvGrpSpPr>
          <p:cNvPr id="231" name="Google Shape;231;p25"/>
          <p:cNvGrpSpPr/>
          <p:nvPr/>
        </p:nvGrpSpPr>
        <p:grpSpPr>
          <a:xfrm>
            <a:off x="92075" y="5368926"/>
            <a:ext cx="1431924" cy="650874"/>
            <a:chOff x="92075" y="5048250"/>
            <a:chExt cx="1431924" cy="650874"/>
          </a:xfrm>
        </p:grpSpPr>
        <p:pic>
          <p:nvPicPr>
            <p:cNvPr id="232" name="Google Shape;232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92075" y="5048250"/>
              <a:ext cx="1431924" cy="650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3" name="Google Shape;233;p25"/>
            <p:cNvSpPr txBox="1"/>
            <p:nvPr/>
          </p:nvSpPr>
          <p:spPr>
            <a:xfrm>
              <a:off x="165100" y="5226050"/>
              <a:ext cx="1162049" cy="2428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Georgia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Indicators</a:t>
              </a:r>
              <a:endParaRPr/>
            </a:p>
          </p:txBody>
        </p:sp>
      </p:grpSp>
      <p:grpSp>
        <p:nvGrpSpPr>
          <p:cNvPr id="234" name="Google Shape;234;p25"/>
          <p:cNvGrpSpPr/>
          <p:nvPr/>
        </p:nvGrpSpPr>
        <p:grpSpPr>
          <a:xfrm>
            <a:off x="2974975" y="2614611"/>
            <a:ext cx="4035424" cy="3121024"/>
            <a:chOff x="2974975" y="2614611"/>
            <a:chExt cx="4035424" cy="3121024"/>
          </a:xfrm>
        </p:grpSpPr>
        <p:pic>
          <p:nvPicPr>
            <p:cNvPr id="235" name="Google Shape;235;p25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974975" y="2614611"/>
              <a:ext cx="4035424" cy="3121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6" name="Google Shape;236;p25"/>
            <p:cNvSpPr txBox="1"/>
            <p:nvPr/>
          </p:nvSpPr>
          <p:spPr>
            <a:xfrm>
              <a:off x="3382962" y="3817937"/>
              <a:ext cx="3216275" cy="6699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Georgia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Descriptors</a:t>
              </a:r>
              <a:endParaRPr/>
            </a:p>
          </p:txBody>
        </p:sp>
      </p:grpSp>
      <p:grpSp>
        <p:nvGrpSpPr>
          <p:cNvPr id="237" name="Google Shape;237;p25"/>
          <p:cNvGrpSpPr/>
          <p:nvPr/>
        </p:nvGrpSpPr>
        <p:grpSpPr>
          <a:xfrm>
            <a:off x="0" y="2057400"/>
            <a:ext cx="2041524" cy="650874"/>
            <a:chOff x="79375" y="2762250"/>
            <a:chExt cx="1431924" cy="650874"/>
          </a:xfrm>
        </p:grpSpPr>
        <p:pic>
          <p:nvPicPr>
            <p:cNvPr id="238" name="Google Shape;238;p25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9375" y="2762250"/>
              <a:ext cx="1431924" cy="6508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25"/>
            <p:cNvSpPr txBox="1"/>
            <p:nvPr/>
          </p:nvSpPr>
          <p:spPr>
            <a:xfrm>
              <a:off x="152400" y="2990850"/>
              <a:ext cx="1102801" cy="19208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Font typeface="Georgia"/>
                <a:buNone/>
              </a:pPr>
              <a:r>
                <a:rPr lang="en-US" sz="1200" b="0" i="0" u="none" strike="noStrike" cap="none">
                  <a:solidFill>
                    <a:schemeClr val="lt1"/>
                  </a:solidFill>
                  <a:latin typeface="Georgia"/>
                  <a:ea typeface="Georgia"/>
                  <a:cs typeface="Georgia"/>
                  <a:sym typeface="Georgia"/>
                </a:rPr>
                <a:t>Performance Levels</a:t>
              </a:r>
              <a:endParaRPr sz="1200" b="0" i="0" u="none" strike="noStrike" cap="non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301625" y="231900"/>
            <a:ext cx="8534400" cy="7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9899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expected?</a:t>
            </a:r>
            <a:endParaRPr sz="48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45" name="Google Shape;245;p26" descr="Screen Shot 2016-07-21 at 11.08.38 A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600" y="1981200"/>
            <a:ext cx="8763000" cy="48767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46" name="Google Shape;246;p26"/>
          <p:cNvGrpSpPr/>
          <p:nvPr/>
        </p:nvGrpSpPr>
        <p:grpSpPr>
          <a:xfrm>
            <a:off x="3895726" y="1198564"/>
            <a:ext cx="1895474" cy="1087436"/>
            <a:chOff x="3663950" y="990600"/>
            <a:chExt cx="1895474" cy="1087436"/>
          </a:xfrm>
        </p:grpSpPr>
        <p:pic>
          <p:nvPicPr>
            <p:cNvPr id="247" name="Google Shape;247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663950" y="1017587"/>
              <a:ext cx="1895474" cy="1060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" name="Google Shape;248;p26"/>
            <p:cNvSpPr txBox="1"/>
            <p:nvPr/>
          </p:nvSpPr>
          <p:spPr>
            <a:xfrm>
              <a:off x="3733800" y="990600"/>
              <a:ext cx="1752600" cy="593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Font typeface="Georgia"/>
                <a:buNone/>
              </a:pPr>
              <a:r>
                <a:rPr lang="en-US" sz="1800" b="0" i="0" u="none" strike="noStrike" cap="non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Performance Goal!</a:t>
              </a:r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7"/>
          <p:cNvSpPr txBox="1">
            <a:spLocks noGrp="1"/>
          </p:cNvSpPr>
          <p:nvPr>
            <p:ph type="title"/>
          </p:nvPr>
        </p:nvSpPr>
        <p:spPr>
          <a:xfrm>
            <a:off x="152400" y="63500"/>
            <a:ext cx="8839199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latin typeface="Century Gothic"/>
                <a:ea typeface="Century Gothic"/>
                <a:cs typeface="Century Gothic"/>
                <a:sym typeface="Century Gothic"/>
              </a:rPr>
              <a:t>Name that Indicator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55" name="Google Shape;255;p27" descr="download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9200" y="2514600"/>
            <a:ext cx="6700200" cy="2667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7"/>
          <p:cNvSpPr txBox="1"/>
          <p:nvPr/>
        </p:nvSpPr>
        <p:spPr>
          <a:xfrm>
            <a:off x="8121300" y="5822550"/>
            <a:ext cx="870300" cy="8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>
                <a:solidFill>
                  <a:schemeClr val="hlink"/>
                </a:solidFill>
                <a:hlinkClick r:id="rId4"/>
              </a:rPr>
              <a:t>Link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8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Objectives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p28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the end of the session participants will: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TAP “Big 6” indicators used to measure teacher candidates’ instructional growth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use the “Big 6” indicators (TAP rubric) to both guide and identify instructional best practices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able to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 evidence from an observed lesson and use the TAP rubric to categorize that evidence</a:t>
            </a:r>
            <a:endParaRPr sz="2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2575" marR="0" lvl="0" indent="-130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9"/>
          <p:cNvSpPr txBox="1"/>
          <p:nvPr/>
        </p:nvSpPr>
        <p:spPr>
          <a:xfrm>
            <a:off x="152400" y="-76200"/>
            <a:ext cx="8915400" cy="228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Font typeface="Arial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Characteristics of an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Font typeface="Arial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Effective Lesson</a:t>
            </a:r>
            <a:endParaRPr sz="4800" b="0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9" name="Google Shape;269;p29"/>
          <p:cNvSpPr txBox="1">
            <a:spLocks noGrp="1"/>
          </p:cNvSpPr>
          <p:nvPr>
            <p:ph type="body" idx="1"/>
          </p:nvPr>
        </p:nvSpPr>
        <p:spPr>
          <a:xfrm>
            <a:off x="152400" y="1600200"/>
            <a:ext cx="8991600" cy="502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800" b="1">
                <a:latin typeface="Century Gothic"/>
                <a:ea typeface="Century Gothic"/>
                <a:cs typeface="Century Gothic"/>
                <a:sym typeface="Century Gothic"/>
              </a:rPr>
              <a:t>Think - Pair - Share</a:t>
            </a:r>
            <a:endParaRPr sz="28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4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1 - On a post it, </a:t>
            </a:r>
            <a:r>
              <a:rPr lang="en-US" u="sng"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lang="en-US" sz="2400" b="0" i="0" u="sng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ndividually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list the things (best practices, instructional strategies, etc.) you would expect to see in an effective lesson (1-2 minutes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; 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one characteristic per pos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 it)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 –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 With your </a:t>
            </a:r>
            <a:r>
              <a:rPr lang="en-US" u="sng">
                <a:latin typeface="Century Gothic"/>
                <a:ea typeface="Century Gothic"/>
                <a:cs typeface="Century Gothic"/>
                <a:sym typeface="Century Gothic"/>
              </a:rPr>
              <a:t>partner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share your ideas and come to a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n agreed upon list of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things 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that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you would expect to see (</a:t>
            </a: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3</a:t>
            </a:r>
            <a:r>
              <a:rPr lang="en-US" sz="24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minutes).</a:t>
            </a:r>
            <a:endParaRPr sz="24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</a:rPr>
              <a:t>3 - Select 3 characteristics to share with the whole group. No repeats!</a:t>
            </a:r>
            <a:endParaRPr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0"/>
          <p:cNvSpPr txBox="1">
            <a:spLocks noGrp="1"/>
          </p:cNvSpPr>
          <p:nvPr>
            <p:ph type="title"/>
          </p:nvPr>
        </p:nvSpPr>
        <p:spPr>
          <a:xfrm>
            <a:off x="301625" y="384175"/>
            <a:ext cx="8534399" cy="758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9899"/>
              </a:buClr>
              <a:buFont typeface="Georgia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Digging Deeper </a:t>
            </a:r>
            <a:endParaRPr sz="4800" b="1" i="0" u="none" strike="noStrike" cap="none">
              <a:solidFill>
                <a:srgbClr val="FF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5" name="Google Shape;275;p30"/>
          <p:cNvSpPr txBox="1">
            <a:spLocks noGrp="1"/>
          </p:cNvSpPr>
          <p:nvPr>
            <p:ph type="body" idx="1"/>
          </p:nvPr>
        </p:nvSpPr>
        <p:spPr>
          <a:xfrm>
            <a:off x="301625" y="1527175"/>
            <a:ext cx="8504236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73050" marR="0" lvl="0" indent="-287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●"/>
            </a:pPr>
            <a:r>
              <a:rPr lang="en-US" sz="2600" b="1">
                <a:latin typeface="Century Gothic"/>
                <a:ea typeface="Century Gothic"/>
                <a:cs typeface="Century Gothic"/>
                <a:sym typeface="Century Gothic"/>
              </a:rPr>
              <a:t>Number off 1-5 </a:t>
            </a:r>
            <a:endParaRPr sz="26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latin typeface="Century Gothic"/>
                <a:ea typeface="Century Gothic"/>
                <a:cs typeface="Century Gothic"/>
                <a:sym typeface="Century Gothic"/>
              </a:rPr>
              <a:t>   	→ </a:t>
            </a:r>
            <a:r>
              <a:rPr lang="en-US" i="1">
                <a:latin typeface="Century Gothic"/>
                <a:ea typeface="Century Gothic"/>
                <a:cs typeface="Century Gothic"/>
                <a:sym typeface="Century Gothic"/>
              </a:rPr>
              <a:t>1 = IP	   2 = MSB	  3 = PIC	4 = AM		5 = AF</a:t>
            </a:r>
            <a:endParaRPr i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3050" marR="0" lvl="0" indent="-2870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●"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 the descriptors in the proficient column</a:t>
            </a:r>
            <a:endParaRPr sz="2600" i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3050" marR="0" lvl="0" indent="-28702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●"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Highlight the key words or phrases in your assigned indicator</a:t>
            </a: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latin typeface="Century Gothic"/>
                <a:ea typeface="Century Gothic"/>
                <a:cs typeface="Century Gothic"/>
                <a:sym typeface="Century Gothic"/>
              </a:rPr>
              <a:t>→ What impact does this indicator have on the </a:t>
            </a:r>
            <a:endParaRPr sz="2600" i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latin typeface="Century Gothic"/>
                <a:ea typeface="Century Gothic"/>
                <a:cs typeface="Century Gothic"/>
                <a:sym typeface="Century Gothic"/>
              </a:rPr>
              <a:t>         effectiveness of a lesson?</a:t>
            </a:r>
            <a:endParaRPr sz="2600" b="1"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3050" marR="0" lvl="0" indent="-28702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Noto Sans Symbols"/>
              <a:buChar char="●"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Create a simile and nonlinguistic representation for your indicator.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457200" algn="l" rtl="0">
              <a:lnSpc>
                <a:spcPct val="100000"/>
              </a:lnSpc>
              <a:spcBef>
                <a:spcPts val="540"/>
              </a:spcBef>
              <a:spcAft>
                <a:spcPts val="0"/>
              </a:spcAft>
              <a:buNone/>
            </a:pPr>
            <a:r>
              <a:rPr lang="en-US" sz="2600">
                <a:latin typeface="Century Gothic"/>
                <a:ea typeface="Century Gothic"/>
                <a:cs typeface="Century Gothic"/>
                <a:sym typeface="Century Gothic"/>
              </a:rPr>
              <a:t>→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____ is like </a:t>
            </a:r>
            <a:r>
              <a:rPr lang="en-US" sz="2600">
                <a:latin typeface="Century Gothic"/>
                <a:ea typeface="Century Gothic"/>
                <a:cs typeface="Century Gothic"/>
                <a:sym typeface="Century Gothic"/>
              </a:rPr>
              <a:t>____ because...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273050" marR="0" lvl="0" indent="-273050" algn="l" rtl="0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endParaRPr sz="2600" b="0" i="0" u="none" strike="noStrike" cap="non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marL="273050" marR="0" lvl="0" indent="-273050" algn="ctr" rtl="0">
              <a:spcBef>
                <a:spcPts val="54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Let’s do Standards &amp; Objectives together!</a:t>
            </a: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1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Rubric Reflections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1" name="Google Shape;281;p31"/>
          <p:cNvSpPr txBox="1">
            <a:spLocks noGrp="1"/>
          </p:cNvSpPr>
          <p:nvPr>
            <p:ph type="body" idx="1"/>
          </p:nvPr>
        </p:nvSpPr>
        <p:spPr>
          <a:xfrm>
            <a:off x="779463" y="1828800"/>
            <a:ext cx="7583487" cy="4297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Lustria"/>
              <a:buNone/>
            </a:pPr>
            <a:endParaRPr sz="36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connections can be made between the indicators? </a:t>
            </a:r>
            <a:endParaRPr sz="40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200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4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i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i="1">
                <a:solidFill>
                  <a:schemeClr val="dk1"/>
                </a:solidFill>
              </a:rPr>
              <a:t>SC: How might teacher candidates use the rubric as a reflection tool to evaluate their own practice?</a:t>
            </a:r>
            <a:endParaRPr i="1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2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Objectives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88" name="Google Shape;288;p32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the end of the session participants will: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TAP “Big 6” indicators used to measure teacher candidates’ instructional growth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use the “Big 6” indicators (TAP rubric) to both guide and identify instructional best practices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able to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 evidence from an observed lesson and use the TAP rubric to categorize that evidence</a:t>
            </a:r>
            <a:endParaRPr sz="2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2575" marR="0" lvl="0" indent="-130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8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8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8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3"/>
          <p:cNvSpPr txBox="1">
            <a:spLocks noGrp="1"/>
          </p:cNvSpPr>
          <p:nvPr>
            <p:ph type="title"/>
          </p:nvPr>
        </p:nvSpPr>
        <p:spPr>
          <a:xfrm>
            <a:off x="779462" y="63500"/>
            <a:ext cx="7583400" cy="12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What is Evidence?</a:t>
            </a:r>
            <a:endParaRPr sz="4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33"/>
          <p:cNvSpPr txBox="1">
            <a:spLocks noGrp="1"/>
          </p:cNvSpPr>
          <p:nvPr>
            <p:ph type="body" idx="1"/>
          </p:nvPr>
        </p:nvSpPr>
        <p:spPr>
          <a:xfrm>
            <a:off x="457200" y="4945225"/>
            <a:ext cx="8329200" cy="16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Font typeface="Century Gothic"/>
              <a:buNone/>
            </a:pPr>
            <a:r>
              <a:rPr lang="en-US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collection of detailed evidence is </a:t>
            </a:r>
            <a:r>
              <a:rPr lang="en-US" b="1" u="sng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ESSENTIAL</a:t>
            </a:r>
            <a:r>
              <a:rPr lang="en-US" b="1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for the evaluation process to be implemented accurately, fairly and for the intended purpose of the process. </a:t>
            </a:r>
            <a:endParaRPr>
              <a:solidFill>
                <a:srgbClr val="000000"/>
              </a:solidFill>
            </a:endParaRPr>
          </a:p>
        </p:txBody>
      </p:sp>
      <p:pic>
        <p:nvPicPr>
          <p:cNvPr id="295" name="Google Shape;295;p33" descr="OBJECTIV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2672" y="1824050"/>
            <a:ext cx="4333200" cy="281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>
            <a:spLocks noGrp="1"/>
          </p:cNvSpPr>
          <p:nvPr>
            <p:ph type="title"/>
          </p:nvPr>
        </p:nvSpPr>
        <p:spPr>
          <a:xfrm>
            <a:off x="779462" y="62753"/>
            <a:ext cx="7583400" cy="12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 sz="4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Evidence Collecting Tools</a:t>
            </a:r>
            <a:endParaRPr/>
          </a:p>
        </p:txBody>
      </p:sp>
      <p:sp>
        <p:nvSpPr>
          <p:cNvPr id="302" name="Google Shape;302;p34"/>
          <p:cNvSpPr txBox="1"/>
          <p:nvPr/>
        </p:nvSpPr>
        <p:spPr>
          <a:xfrm>
            <a:off x="952500" y="4050025"/>
            <a:ext cx="7410300" cy="234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AutoNum type="arabicPeriod"/>
            </a:pPr>
            <a:r>
              <a:rPr lang="en-US" sz="2400" b="1" i="0" u="none" strike="noStrike" cap="none">
                <a:latin typeface="Calibri"/>
                <a:ea typeface="Calibri"/>
                <a:cs typeface="Calibri"/>
                <a:sym typeface="Calibri"/>
              </a:rPr>
              <a:t>PA Scripting and Scoring Template 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(*</a:t>
            </a:r>
            <a:r>
              <a:rPr lang="en-US" sz="2400" i="1" u="none" strike="noStrike" cap="none">
                <a:latin typeface="Calibri"/>
                <a:ea typeface="Calibri"/>
                <a:cs typeface="Calibri"/>
                <a:sym typeface="Calibri"/>
              </a:rPr>
              <a:t>with cues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 a</a:t>
            </a:r>
            <a:r>
              <a:rPr lang="en-US" sz="2400" i="1" u="none" strike="noStrike" cap="none">
                <a:latin typeface="Calibri"/>
                <a:ea typeface="Calibri"/>
                <a:cs typeface="Calibri"/>
                <a:sym typeface="Calibri"/>
              </a:rPr>
              <a:t>t the descriptor level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="1" i="0" u="none" strike="noStrike" cap="none"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i="0" u="sng" strike="noStrike" cap="none">
                <a:latin typeface="Calibri"/>
                <a:ea typeface="Calibri"/>
                <a:cs typeface="Calibri"/>
                <a:sym typeface="Calibri"/>
                <a:hlinkClick r:id="rId3"/>
              </a:rPr>
              <a:t>Here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mic Sans MS"/>
              <a:buNone/>
            </a:pPr>
            <a:endParaRPr sz="2400" b="1" i="0" u="none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omic Sans MS"/>
              <a:buAutoNum type="arabicPeriod"/>
            </a:pPr>
            <a:r>
              <a:rPr lang="en-US" sz="2400" b="1" i="0" u="none" strike="noStrike" cap="none">
                <a:latin typeface="Calibri"/>
                <a:ea typeface="Calibri"/>
                <a:cs typeface="Calibri"/>
                <a:sym typeface="Calibri"/>
              </a:rPr>
              <a:t>PA Scripting and Scoring Template 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(*</a:t>
            </a:r>
            <a:r>
              <a:rPr lang="en-US" sz="2400" i="1" u="none" strike="noStrike" cap="none">
                <a:latin typeface="Calibri"/>
                <a:ea typeface="Calibri"/>
                <a:cs typeface="Calibri"/>
                <a:sym typeface="Calibri"/>
              </a:rPr>
              <a:t>with proficient descriptors at the indicator level</a:t>
            </a:r>
            <a:r>
              <a:rPr lang="en-US" sz="2400" i="0" u="none" strike="noStrike" cap="none">
                <a:latin typeface="Calibri"/>
                <a:ea typeface="Calibri"/>
                <a:cs typeface="Calibri"/>
                <a:sym typeface="Calibri"/>
              </a:rPr>
              <a:t>)</a:t>
            </a:r>
            <a:r>
              <a:rPr lang="en-US" sz="2400" b="1" i="0" u="none" strike="noStrike" cap="none"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b="1" i="0" u="sng" strike="noStrike" cap="none">
                <a:latin typeface="Calibri"/>
                <a:ea typeface="Calibri"/>
                <a:cs typeface="Calibri"/>
                <a:sym typeface="Calibri"/>
                <a:hlinkClick r:id="rId4"/>
              </a:rPr>
              <a:t>Here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025" y="1887028"/>
            <a:ext cx="2724150" cy="167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37975" y="2432878"/>
            <a:ext cx="2762250" cy="165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81225" y="1650653"/>
            <a:ext cx="2410375" cy="241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5"/>
          <p:cNvSpPr txBox="1">
            <a:spLocks noGrp="1"/>
          </p:cNvSpPr>
          <p:nvPr>
            <p:ph type="title"/>
          </p:nvPr>
        </p:nvSpPr>
        <p:spPr>
          <a:xfrm>
            <a:off x="446325" y="115175"/>
            <a:ext cx="83244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Collecting Evidence</a:t>
            </a:r>
            <a:endParaRPr/>
          </a:p>
        </p:txBody>
      </p:sp>
      <p:sp>
        <p:nvSpPr>
          <p:cNvPr id="312" name="Google Shape;312;p35"/>
          <p:cNvSpPr txBox="1">
            <a:spLocks noGrp="1"/>
          </p:cNvSpPr>
          <p:nvPr>
            <p:ph type="body" idx="1"/>
          </p:nvPr>
        </p:nvSpPr>
        <p:spPr>
          <a:xfrm>
            <a:off x="196950" y="1676400"/>
            <a:ext cx="8791500" cy="45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Evidence is...</a:t>
            </a:r>
            <a:endParaRPr sz="2600">
              <a:solidFill>
                <a:srgbClr val="000000"/>
              </a:solidFill>
            </a:endParaRPr>
          </a:p>
          <a:p>
            <a:pPr marL="0" marR="0" lvl="1" indent="0" algn="l" rtl="0">
              <a:spcBef>
                <a:spcPts val="1000"/>
              </a:spcBef>
              <a:spcAft>
                <a:spcPts val="0"/>
              </a:spcAft>
              <a:buClr>
                <a:srgbClr val="974806"/>
              </a:buClr>
              <a:buFont typeface="Noto Sans Symbols"/>
              <a:buNone/>
            </a:pPr>
            <a:r>
              <a:rPr lang="en-US" sz="2600" b="0" i="1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Specific</a:t>
            </a:r>
            <a:r>
              <a:rPr lang="en-US" sz="26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-US" sz="2600" b="0" i="1" u="sng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unbiased</a:t>
            </a: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notes of what occurs during a classroom lesson:</a:t>
            </a:r>
            <a:endParaRPr sz="2600">
              <a:solidFill>
                <a:srgbClr val="000000"/>
              </a:solidFill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Scripting what the TC says</a:t>
            </a:r>
            <a:endParaRPr sz="2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Scripting what the TC does</a:t>
            </a:r>
            <a:endParaRPr sz="2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Scripting what the students say</a:t>
            </a:r>
            <a:endParaRPr sz="2600">
              <a:solidFill>
                <a:srgbClr val="000000"/>
              </a:solidFill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Scripting what the students do</a:t>
            </a:r>
            <a:endParaRPr sz="2600">
              <a:solidFill>
                <a:srgbClr val="000000"/>
              </a:solidFill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Copying wording from visuals used during the lesson</a:t>
            </a:r>
            <a:endParaRPr sz="2600">
              <a:solidFill>
                <a:srgbClr val="000000"/>
              </a:solidFill>
            </a:endParaRPr>
          </a:p>
          <a:p>
            <a:pPr marL="1143000" marR="0" lvl="2" indent="-247650" algn="l" rtl="0"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Recording time segments of lesson </a:t>
            </a:r>
            <a:endParaRPr sz="2600">
              <a:solidFill>
                <a:srgbClr val="000000"/>
              </a:solidFill>
            </a:endParaRPr>
          </a:p>
        </p:txBody>
      </p:sp>
      <p:pic>
        <p:nvPicPr>
          <p:cNvPr id="313" name="Google Shape;3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7125" y="2807100"/>
            <a:ext cx="2491125" cy="249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"/>
          <p:cNvSpPr txBox="1">
            <a:spLocks noGrp="1"/>
          </p:cNvSpPr>
          <p:nvPr>
            <p:ph type="title"/>
          </p:nvPr>
        </p:nvSpPr>
        <p:spPr>
          <a:xfrm>
            <a:off x="457200" y="274625"/>
            <a:ext cx="8229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Evidence Collecting Tips</a:t>
            </a:r>
            <a:endParaRPr/>
          </a:p>
        </p:txBody>
      </p:sp>
      <p:sp>
        <p:nvSpPr>
          <p:cNvPr id="319" name="Google Shape;319;p36"/>
          <p:cNvSpPr txBox="1">
            <a:spLocks noGrp="1"/>
          </p:cNvSpPr>
          <p:nvPr>
            <p:ph type="body" idx="1"/>
          </p:nvPr>
        </p:nvSpPr>
        <p:spPr>
          <a:xfrm>
            <a:off x="915550" y="2514600"/>
            <a:ext cx="7877100" cy="40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/>
              <a:t>1. 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Time </a:t>
            </a:r>
            <a:r>
              <a:rPr lang="en-US" sz="2800"/>
              <a:t>stamps</a:t>
            </a:r>
            <a:endParaRPr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2. Abbreviate (</a:t>
            </a:r>
            <a:r>
              <a:rPr lang="en-US" sz="2800"/>
              <a:t>when needed)</a:t>
            </a:r>
            <a:endParaRPr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3. Verbatim (as often as possible) </a:t>
            </a:r>
            <a:endParaRPr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4. Paraphrase  </a:t>
            </a:r>
            <a:endParaRPr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5. List</a:t>
            </a:r>
            <a:r>
              <a:rPr lang="en-US" sz="2800"/>
              <a:t>en intentionally for q</a:t>
            </a:r>
            <a:r>
              <a:rPr lang="en-US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uestions and </a:t>
            </a:r>
            <a:r>
              <a:rPr lang="en-US" sz="2800"/>
              <a:t>responses</a:t>
            </a:r>
            <a:endParaRPr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/>
              <a:t>6. Circulate</a:t>
            </a:r>
            <a:endParaRPr sz="280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r>
              <a:rPr lang="en-US" sz="2800"/>
              <a:t>7. </a:t>
            </a:r>
            <a:endParaRPr sz="2800"/>
          </a:p>
          <a:p>
            <a:pPr marL="0" marR="0" lvl="0" indent="0" algn="l" rtl="0">
              <a:spcBef>
                <a:spcPts val="56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endParaRPr sz="2800"/>
          </a:p>
        </p:txBody>
      </p:sp>
      <p:sp>
        <p:nvSpPr>
          <p:cNvPr id="320" name="Google Shape;320;p36"/>
          <p:cNvSpPr txBox="1"/>
          <p:nvPr/>
        </p:nvSpPr>
        <p:spPr>
          <a:xfrm>
            <a:off x="233275" y="1540200"/>
            <a:ext cx="8661900" cy="9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Font typeface="Calibri"/>
              <a:buNone/>
            </a:pPr>
            <a:r>
              <a:rPr lang="en-US" sz="3000" b="1" i="1" u="none" strike="noStrike" cap="non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Collecting evidence requires detailed scripting.</a:t>
            </a:r>
            <a:endParaRPr sz="30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7"/>
          <p:cNvSpPr txBox="1">
            <a:spLocks noGrp="1"/>
          </p:cNvSpPr>
          <p:nvPr>
            <p:ph type="title"/>
          </p:nvPr>
        </p:nvSpPr>
        <p:spPr>
          <a:xfrm>
            <a:off x="457200" y="274625"/>
            <a:ext cx="82665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Specific and Unbiased Evidence</a:t>
            </a:r>
            <a:endParaRPr/>
          </a:p>
        </p:txBody>
      </p:sp>
      <p:sp>
        <p:nvSpPr>
          <p:cNvPr id="326" name="Google Shape;326;p37"/>
          <p:cNvSpPr txBox="1">
            <a:spLocks noGrp="1"/>
          </p:cNvSpPr>
          <p:nvPr>
            <p:ph type="body" idx="1"/>
          </p:nvPr>
        </p:nvSpPr>
        <p:spPr>
          <a:xfrm>
            <a:off x="294100" y="1528033"/>
            <a:ext cx="8229600" cy="49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 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– “I like the way you used congruent.” </a:t>
            </a:r>
            <a:endParaRPr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“She noticed that all quadrilaterals have four sides.”</a:t>
            </a:r>
            <a:endParaRPr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“Very good giving me the exact description of a right angle.” </a:t>
            </a:r>
            <a:endParaRPr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– “I like the way you used math terms when you did that.”</a:t>
            </a:r>
            <a:endParaRPr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Char char="•"/>
            </a:pPr>
            <a:r>
              <a:rPr lang="en-US" sz="2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</a:t>
            </a: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- encourages students to tell each other if their </a:t>
            </a:r>
            <a:b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responses are correct and why or why not</a:t>
            </a:r>
            <a:endParaRPr>
              <a:solidFill>
                <a:srgbClr val="000000"/>
              </a:solidFill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Lustria"/>
              <a:buChar char="•"/>
            </a:pPr>
            <a:r>
              <a:rPr lang="en-U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Students talk during partner activity... S1 - “I think the answer is 24.” S2 - “How did you get that answer?”</a:t>
            </a:r>
            <a:endParaRPr>
              <a:solidFill>
                <a:srgbClr val="000000"/>
              </a:solidFill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42950" marR="0" lvl="1" indent="-2857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974806"/>
              </a:buClr>
              <a:buFont typeface="Arial"/>
              <a:buNone/>
            </a:pP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37"/>
          <p:cNvSpPr txBox="1"/>
          <p:nvPr/>
        </p:nvSpPr>
        <p:spPr>
          <a:xfrm>
            <a:off x="462600" y="1577625"/>
            <a:ext cx="8066400" cy="5158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mic Sans MS"/>
              <a:buNone/>
            </a:pPr>
            <a:endParaRPr sz="1200" b="1" i="1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 sz="2400" b="1" i="0" u="none" strike="noStrike" cap="none">
                <a:latin typeface="Calibri"/>
                <a:ea typeface="Calibri"/>
                <a:cs typeface="Calibri"/>
                <a:sym typeface="Calibri"/>
              </a:rPr>
              <a:t>Evidence vs. Language from the rubric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mic Sans MS"/>
              <a:buNone/>
            </a:pPr>
            <a:endParaRPr sz="2400" b="1" i="0" u="sng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alibri"/>
              <a:buNone/>
            </a:pPr>
            <a:r>
              <a:rPr lang="en-US" sz="2400" b="1" i="1" u="none" strike="noStrike" cap="none">
                <a:latin typeface="Calibri"/>
                <a:ea typeface="Calibri"/>
                <a:cs typeface="Calibri"/>
                <a:sym typeface="Calibri"/>
              </a:rPr>
              <a:t>Ask yourself…”Is my evidence what I heard the teacher and students say and do, or is it language from the rubric?”</a:t>
            </a:r>
            <a:endParaRPr sz="2400" b="1" i="1" u="none" strike="noStrike" cap="none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Font typeface="Comic Sans MS"/>
              <a:buNone/>
            </a:pP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37"/>
          <p:cNvSpPr txBox="1"/>
          <p:nvPr/>
        </p:nvSpPr>
        <p:spPr>
          <a:xfrm>
            <a:off x="457200" y="3763233"/>
            <a:ext cx="7747200" cy="27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 - communicated the objectives</a:t>
            </a:r>
            <a:endParaRPr sz="26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 - circulated around the room and gave feedback</a:t>
            </a:r>
            <a:endParaRPr sz="26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 - used visuals to establish the purpose of the lesson</a:t>
            </a:r>
            <a:endParaRPr sz="26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 - were challenged by the activities</a:t>
            </a:r>
            <a:endParaRPr sz="260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 - had choices during the lesson</a:t>
            </a:r>
            <a:endParaRPr sz="260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38"/>
          <p:cNvSpPr txBox="1">
            <a:spLocks noGrp="1"/>
          </p:cNvSpPr>
          <p:nvPr>
            <p:ph type="title"/>
          </p:nvPr>
        </p:nvSpPr>
        <p:spPr>
          <a:xfrm>
            <a:off x="779463" y="62753"/>
            <a:ext cx="7583488" cy="128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Observing Classroom Instruction</a:t>
            </a:r>
            <a:endParaRPr/>
          </a:p>
        </p:txBody>
      </p:sp>
      <p:sp>
        <p:nvSpPr>
          <p:cNvPr id="335" name="Google Shape;335;p38"/>
          <p:cNvSpPr txBox="1">
            <a:spLocks noGrp="1"/>
          </p:cNvSpPr>
          <p:nvPr>
            <p:ph type="body" idx="1"/>
          </p:nvPr>
        </p:nvSpPr>
        <p:spPr>
          <a:xfrm>
            <a:off x="3841100" y="1899075"/>
            <a:ext cx="5074200" cy="45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974806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We will view a short minute video of a lesson </a:t>
            </a:r>
            <a:endParaRPr sz="26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974806"/>
              </a:buClr>
              <a:buSzPts val="2600"/>
              <a:buFont typeface="Arial"/>
              <a:buChar char="•"/>
            </a:pPr>
            <a:r>
              <a:rPr lang="en-US" sz="26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Script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what the teacher and students say and do</a:t>
            </a:r>
            <a:endParaRPr sz="2600"/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974806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After viewing the lesson, we will</a:t>
            </a:r>
            <a:r>
              <a:rPr lang="en-US" sz="2600"/>
              <a:t> collaboratively </a:t>
            </a:r>
            <a:r>
              <a:rPr lang="en-US" sz="2600" b="1" i="0" u="sng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categorize</a:t>
            </a: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our evidence</a:t>
            </a:r>
            <a:endParaRPr sz="26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640"/>
              </a:spcBef>
              <a:spcAft>
                <a:spcPts val="0"/>
              </a:spcAft>
              <a:buClr>
                <a:srgbClr val="974806"/>
              </a:buClr>
              <a:buSzPts val="2600"/>
              <a:buFont typeface="Arial"/>
              <a:buChar char="•"/>
            </a:pPr>
            <a:r>
              <a:rPr lang="en-US" sz="26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Groups will be assigned to focus on different indicators</a:t>
            </a:r>
            <a:endParaRPr sz="26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600"/>
          </a:p>
        </p:txBody>
      </p:sp>
      <p:pic>
        <p:nvPicPr>
          <p:cNvPr id="336" name="Google Shape;336;p38" descr="Screen Shot 2016-08-26 at 9.28.54 AM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5274" y="1671275"/>
            <a:ext cx="3480300" cy="38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8"/>
          <p:cNvSpPr txBox="1"/>
          <p:nvPr/>
        </p:nvSpPr>
        <p:spPr>
          <a:xfrm>
            <a:off x="287475" y="5747875"/>
            <a:ext cx="3245700" cy="89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Video Link</a:t>
            </a:r>
            <a:endParaRPr sz="180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https://www.teachingchannel.org/videos/3rd-grade-ela-lesson</a:t>
            </a:r>
            <a:endParaRPr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  <a:hlinkClick r:id="rId4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u="sng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  <a:hlinkClick r:id="rId4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/>
          </p:nvPr>
        </p:nvSpPr>
        <p:spPr>
          <a:xfrm>
            <a:off x="141375" y="115175"/>
            <a:ext cx="88626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/>
              <a:t>Collecting Evidence</a:t>
            </a:r>
            <a:endParaRPr/>
          </a:p>
        </p:txBody>
      </p:sp>
      <p:sp>
        <p:nvSpPr>
          <p:cNvPr id="343" name="Google Shape;343;p39"/>
          <p:cNvSpPr txBox="1">
            <a:spLocks noGrp="1"/>
          </p:cNvSpPr>
          <p:nvPr>
            <p:ph type="body" idx="1"/>
          </p:nvPr>
        </p:nvSpPr>
        <p:spPr>
          <a:xfrm>
            <a:off x="141375" y="1555100"/>
            <a:ext cx="8862600" cy="49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rPr lang="en-US"/>
              <a:t>Are you capturing what the teacher and students are </a:t>
            </a:r>
            <a:endParaRPr/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rPr lang="en-US"/>
              <a:t>saying and doing?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 sz="2300" i="1">
              <a:solidFill>
                <a:schemeClr val="dk1"/>
              </a:solidFill>
            </a:endParaRPr>
          </a:p>
        </p:txBody>
      </p:sp>
      <p:sp>
        <p:nvSpPr>
          <p:cNvPr id="344" name="Google Shape;344;p39"/>
          <p:cNvSpPr txBox="1"/>
          <p:nvPr/>
        </p:nvSpPr>
        <p:spPr>
          <a:xfrm>
            <a:off x="68416" y="-33074"/>
            <a:ext cx="82548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5080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3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800"/>
                                        <p:tgtEl>
                                          <p:spTgt spid="3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800"/>
                                        <p:tgtEl>
                                          <p:spTgt spid="3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0"/>
          <p:cNvSpPr txBox="1">
            <a:spLocks noGrp="1"/>
          </p:cNvSpPr>
          <p:nvPr>
            <p:ph type="title"/>
          </p:nvPr>
        </p:nvSpPr>
        <p:spPr>
          <a:xfrm>
            <a:off x="141375" y="115167"/>
            <a:ext cx="8275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Categoriz</a:t>
            </a:r>
            <a:r>
              <a:rPr lang="en-US" sz="4400"/>
              <a:t>e Your Evidence</a:t>
            </a:r>
            <a:r>
              <a:rPr lang="en-US"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50" name="Google Shape;350;p40"/>
          <p:cNvSpPr txBox="1">
            <a:spLocks noGrp="1"/>
          </p:cNvSpPr>
          <p:nvPr>
            <p:ph type="body" idx="1"/>
          </p:nvPr>
        </p:nvSpPr>
        <p:spPr>
          <a:xfrm>
            <a:off x="468975" y="1752400"/>
            <a:ext cx="82752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175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Review the evidence that you</a:t>
            </a:r>
            <a:r>
              <a:rPr lang="en-US"/>
              <a:t> ha</a:t>
            </a: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ve collected</a:t>
            </a:r>
            <a:endParaRPr/>
          </a:p>
          <a:p>
            <a:pPr marL="342900" marR="0" lvl="0" indent="-3175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Use the rubric to categorize each piece of evidence</a:t>
            </a:r>
            <a:endParaRPr/>
          </a:p>
          <a:p>
            <a:pPr marL="342900" marR="0" lvl="0" indent="-3175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Remember the “rubric connections”...some evidence will fall under more than one indicator</a:t>
            </a:r>
            <a:endParaRPr/>
          </a:p>
          <a:p>
            <a:pPr marL="342900" marR="0" lvl="0" indent="-3175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The rubric is not a checklist...ask yourself, “Do I have evidence to support each descriptor?”</a:t>
            </a:r>
            <a:endParaRPr sz="24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rPr lang="en-US" b="1"/>
              <a:t>Let’s do Standards &amp; Objectives together!</a:t>
            </a:r>
            <a:endParaRPr b="1"/>
          </a:p>
          <a:p>
            <a:pPr marL="0" marR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 b="1"/>
          </a:p>
          <a:p>
            <a:pPr marL="0" marR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40"/>
          <p:cNvSpPr txBox="1"/>
          <p:nvPr/>
        </p:nvSpPr>
        <p:spPr>
          <a:xfrm>
            <a:off x="68416" y="-33074"/>
            <a:ext cx="8254800" cy="7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lang="en-US"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5080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800"/>
                                        <p:tgtEl>
                                          <p:spTgt spid="3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800"/>
                                        <p:tgtEl>
                                          <p:spTgt spid="3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800"/>
                                        <p:tgtEl>
                                          <p:spTgt spid="3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800"/>
                                        <p:tgtEl>
                                          <p:spTgt spid="3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800"/>
                                        <p:tgtEl>
                                          <p:spTgt spid="3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800"/>
                                        <p:tgtEl>
                                          <p:spTgt spid="3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800"/>
                                        <p:tgtEl>
                                          <p:spTgt spid="3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76200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US" sz="4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Example Evidence - S &amp; O</a:t>
            </a:r>
            <a:endParaRPr/>
          </a:p>
        </p:txBody>
      </p:sp>
      <p:sp>
        <p:nvSpPr>
          <p:cNvPr id="357" name="Google Shape;357;p41"/>
          <p:cNvSpPr txBox="1">
            <a:spLocks noGrp="1"/>
          </p:cNvSpPr>
          <p:nvPr>
            <p:ph type="body" idx="1"/>
          </p:nvPr>
        </p:nvSpPr>
        <p:spPr>
          <a:xfrm>
            <a:off x="457200" y="1417833"/>
            <a:ext cx="7620000" cy="48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2"/>
          <p:cNvSpPr txBox="1">
            <a:spLocks noGrp="1"/>
          </p:cNvSpPr>
          <p:nvPr>
            <p:ph type="title"/>
          </p:nvPr>
        </p:nvSpPr>
        <p:spPr>
          <a:xfrm>
            <a:off x="141375" y="115167"/>
            <a:ext cx="8275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</a:pPr>
            <a:r>
              <a:rPr lang="en-US" sz="4400">
                <a:solidFill>
                  <a:srgbClr val="FFFFFF"/>
                </a:solidFill>
              </a:rPr>
              <a:t>Categorize Your Evidence</a:t>
            </a: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42"/>
          <p:cNvSpPr txBox="1">
            <a:spLocks noGrp="1"/>
          </p:cNvSpPr>
          <p:nvPr>
            <p:ph type="body" idx="1"/>
          </p:nvPr>
        </p:nvSpPr>
        <p:spPr>
          <a:xfrm>
            <a:off x="3808450" y="1449350"/>
            <a:ext cx="5302800" cy="525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/>
              <a:t>Remember</a:t>
            </a:r>
            <a:r>
              <a:rPr lang="en-US" sz="2000"/>
              <a:t>:</a:t>
            </a:r>
            <a:endParaRPr sz="2000"/>
          </a:p>
          <a:p>
            <a:pPr marL="342900" lvl="0" indent="-292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Review the evidence that you’ve collected</a:t>
            </a:r>
            <a:endParaRPr sz="2000"/>
          </a:p>
          <a:p>
            <a:pPr marL="342900" lvl="0" indent="-2921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Use the rubric to categorize each piece of evidence</a:t>
            </a:r>
            <a:endParaRPr sz="2000"/>
          </a:p>
          <a:p>
            <a:pPr marL="342900" lvl="0" indent="-2921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Remember the “rubric connections”...some evidence will fall under more than one indicator</a:t>
            </a:r>
            <a:endParaRPr sz="2000"/>
          </a:p>
          <a:p>
            <a:pPr marL="342900" lvl="0" indent="-29210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The rubric is not a checklist...ask yourself, “Do I have evidence to support each descriptor?”</a:t>
            </a:r>
            <a:endParaRPr sz="2000"/>
          </a:p>
          <a:p>
            <a:pPr marL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 b="1"/>
          </a:p>
          <a:p>
            <a:pPr marL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r>
              <a:rPr lang="en-US" sz="2800" b="1"/>
              <a:t>Work in trios or quads to categorize your evidence. </a:t>
            </a:r>
            <a:endParaRPr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 sz="700" i="1">
              <a:solidFill>
                <a:schemeClr val="dk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2000" i="1">
                <a:solidFill>
                  <a:schemeClr val="dk1"/>
                </a:solidFill>
              </a:rPr>
              <a:t>**The SC will assign each group an indicator. Do not assign IP.</a:t>
            </a:r>
            <a:endParaRPr sz="2000" i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592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u="sng"/>
          </a:p>
        </p:txBody>
      </p:sp>
      <p:pic>
        <p:nvPicPr>
          <p:cNvPr id="364" name="Google Shape;364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175" y="1606200"/>
            <a:ext cx="3667200" cy="508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3"/>
          <p:cNvSpPr txBox="1">
            <a:spLocks noGrp="1"/>
          </p:cNvSpPr>
          <p:nvPr>
            <p:ph type="title"/>
          </p:nvPr>
        </p:nvSpPr>
        <p:spPr>
          <a:xfrm>
            <a:off x="457200" y="274625"/>
            <a:ext cx="83292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Calibri"/>
              <a:buNone/>
            </a:pPr>
            <a:r>
              <a:rPr lang="en-US">
                <a:solidFill>
                  <a:srgbClr val="FFFFFF"/>
                </a:solidFill>
              </a:rPr>
              <a:t>Inter-rater Reliability</a:t>
            </a:r>
            <a:endParaRPr/>
          </a:p>
        </p:txBody>
      </p:sp>
      <p:sp>
        <p:nvSpPr>
          <p:cNvPr id="370" name="Google Shape;370;p43"/>
          <p:cNvSpPr txBox="1">
            <a:spLocks noGrp="1"/>
          </p:cNvSpPr>
          <p:nvPr>
            <p:ph type="body" idx="1"/>
          </p:nvPr>
        </p:nvSpPr>
        <p:spPr>
          <a:xfrm>
            <a:off x="233275" y="1601750"/>
            <a:ext cx="8553000" cy="461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68550" rIns="68550" bIns="68550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>
                <a:solidFill>
                  <a:srgbClr val="000000"/>
                </a:solidFill>
              </a:rPr>
              <a:t>The process by which a team comes to consensus on the collection of evidence and assignment of scores based upon the TAP rubric.</a:t>
            </a:r>
            <a:endParaRPr>
              <a:solidFill>
                <a:srgbClr val="00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800" b="1">
              <a:solidFill>
                <a:srgbClr val="000000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/>
          </a:p>
        </p:txBody>
      </p:sp>
      <p:pic>
        <p:nvPicPr>
          <p:cNvPr id="371" name="Google Shape;37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088" y="2586075"/>
            <a:ext cx="7991426" cy="264835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43"/>
          <p:cNvSpPr txBox="1"/>
          <p:nvPr/>
        </p:nvSpPr>
        <p:spPr>
          <a:xfrm>
            <a:off x="86375" y="5539225"/>
            <a:ext cx="9057600" cy="8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Let’s share our evidence!</a:t>
            </a:r>
            <a:endParaRPr sz="2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>
                <a:latin typeface="Calibri"/>
                <a:ea typeface="Calibri"/>
                <a:cs typeface="Calibri"/>
                <a:sym typeface="Calibri"/>
              </a:rPr>
              <a:t>Did we collect the same evidence for each indicator?</a:t>
            </a:r>
            <a:endParaRPr sz="2800" b="1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4"/>
          <p:cNvSpPr txBox="1">
            <a:spLocks noGrp="1"/>
          </p:cNvSpPr>
          <p:nvPr>
            <p:ph type="title"/>
          </p:nvPr>
        </p:nvSpPr>
        <p:spPr>
          <a:xfrm>
            <a:off x="152400" y="63500"/>
            <a:ext cx="8839199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Check Your </a:t>
            </a:r>
            <a:r>
              <a:rPr lang="en-US" b="1">
                <a:latin typeface="Century Gothic"/>
                <a:ea typeface="Century Gothic"/>
                <a:cs typeface="Century Gothic"/>
                <a:sym typeface="Century Gothic"/>
              </a:rPr>
              <a:t>“Big 6”</a:t>
            </a: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Knowledge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79" name="Google Shape;379;p44"/>
          <p:cNvSpPr txBox="1"/>
          <p:nvPr/>
        </p:nvSpPr>
        <p:spPr>
          <a:xfrm>
            <a:off x="466425" y="1882925"/>
            <a:ext cx="8205300" cy="4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Work in pairs to identify each indicator.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1 - Instructional Plan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2 - Standards and Objectives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3 - Presenting Instructional Content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4 - Activities &amp; Materials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5 - Academic Feedback</a:t>
            </a:r>
            <a:endParaRPr sz="3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6 - Managing Student Behavior</a:t>
            </a:r>
            <a:endParaRPr sz="3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5"/>
          <p:cNvSpPr txBox="1">
            <a:spLocks noGrp="1"/>
          </p:cNvSpPr>
          <p:nvPr>
            <p:ph type="title"/>
          </p:nvPr>
        </p:nvSpPr>
        <p:spPr>
          <a:xfrm>
            <a:off x="779463" y="63500"/>
            <a:ext cx="7583487" cy="128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Objectives</a:t>
            </a:r>
            <a:endParaRPr sz="4800" b="1" i="0" u="none" strike="noStrike" cap="none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86" name="Google Shape;386;p45"/>
          <p:cNvSpPr txBox="1">
            <a:spLocks noGrp="1"/>
          </p:cNvSpPr>
          <p:nvPr>
            <p:ph type="body" idx="1"/>
          </p:nvPr>
        </p:nvSpPr>
        <p:spPr>
          <a:xfrm>
            <a:off x="152400" y="1524000"/>
            <a:ext cx="8839200" cy="51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32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 the end of the session participants will: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Know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TAP “Big 6” indicators used to measure teacher candidates’ instructional growth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Understand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to use the “Big 6” indicators (TAP rubric) to both guide and identify instructional best practices</a:t>
            </a:r>
            <a:endParaRPr sz="2600" b="0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endParaRPr sz="2600" b="1" i="0" u="none" strike="noStrike" cap="none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Font typeface="Lustria"/>
              <a:buNone/>
            </a:pPr>
            <a:r>
              <a:rPr lang="en-US" sz="26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able to </a:t>
            </a:r>
            <a:r>
              <a:rPr lang="en-US" sz="2600" b="0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collect evidence from an observed lesson and use the TAP rubric to categorize that evidence</a:t>
            </a:r>
            <a:endParaRPr sz="26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2575" marR="0" lvl="0" indent="-130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cedent">
  <a:themeElements>
    <a:clrScheme name="Precedent">
      <a:dk1>
        <a:srgbClr val="921F07"/>
      </a:dk1>
      <a:lt1>
        <a:srgbClr val="FFFFFF"/>
      </a:lt1>
      <a:dk2>
        <a:srgbClr val="333333"/>
      </a:dk2>
      <a:lt2>
        <a:srgbClr val="E5E5D3"/>
      </a:lt2>
      <a:accent1>
        <a:srgbClr val="993232"/>
      </a:accent1>
      <a:accent2>
        <a:srgbClr val="9B6C34"/>
      </a:accent2>
      <a:accent3>
        <a:srgbClr val="736C5D"/>
      </a:accent3>
      <a:accent4>
        <a:srgbClr val="C9972B"/>
      </a:accent4>
      <a:accent5>
        <a:srgbClr val="C95F2B"/>
      </a:accent5>
      <a:accent6>
        <a:srgbClr val="8F7A05"/>
      </a:accent6>
      <a:hlink>
        <a:srgbClr val="933926"/>
      </a:hlink>
      <a:folHlink>
        <a:srgbClr val="91601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1512</Words>
  <Application>Microsoft Office PowerPoint</Application>
  <PresentationFormat>On-screen Show (4:3)</PresentationFormat>
  <Paragraphs>255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Calibri</vt:lpstr>
      <vt:lpstr>Georgia</vt:lpstr>
      <vt:lpstr>Century Gothic</vt:lpstr>
      <vt:lpstr>Noto Sans Symbols</vt:lpstr>
      <vt:lpstr>Lustria</vt:lpstr>
      <vt:lpstr>Comic Sans MS</vt:lpstr>
      <vt:lpstr>Arial</vt:lpstr>
      <vt:lpstr>Precedent</vt:lpstr>
      <vt:lpstr>PowerPoint Presentation</vt:lpstr>
      <vt:lpstr>Objectives</vt:lpstr>
      <vt:lpstr>Agenda</vt:lpstr>
      <vt:lpstr>Check Your TAP Knowledge</vt:lpstr>
      <vt:lpstr>The Big Picture</vt:lpstr>
      <vt:lpstr>What is TAP?</vt:lpstr>
      <vt:lpstr>TAP Rubric</vt:lpstr>
      <vt:lpstr>What are the “Big 6”</vt:lpstr>
      <vt:lpstr>“Big 6” Indicators</vt:lpstr>
      <vt:lpstr>Navigating the Rubric</vt:lpstr>
      <vt:lpstr>What is expected?</vt:lpstr>
      <vt:lpstr>Name that Indicator</vt:lpstr>
      <vt:lpstr>Objectives</vt:lpstr>
      <vt:lpstr>PowerPoint Presentation</vt:lpstr>
      <vt:lpstr>Digging Deeper </vt:lpstr>
      <vt:lpstr>Rubric Reflections</vt:lpstr>
      <vt:lpstr>Objectives</vt:lpstr>
      <vt:lpstr>What is Evidence?</vt:lpstr>
      <vt:lpstr>Evidence Collecting Tools</vt:lpstr>
      <vt:lpstr>Collecting Evidence</vt:lpstr>
      <vt:lpstr>Evidence Collecting Tips</vt:lpstr>
      <vt:lpstr>Specific and Unbiased Evidence</vt:lpstr>
      <vt:lpstr>Observing Classroom Instruction</vt:lpstr>
      <vt:lpstr>Collecting Evidence</vt:lpstr>
      <vt:lpstr>Categorize Your Evidence </vt:lpstr>
      <vt:lpstr>Example Evidence - S &amp; O</vt:lpstr>
      <vt:lpstr>Categorize Your Evidence</vt:lpstr>
      <vt:lpstr>Inter-rater Reliability</vt:lpstr>
      <vt:lpstr>Check Your “Big 6” Knowledge</vt:lpstr>
      <vt:lpstr>Objectives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Martin, Mesha</dc:creator>
  <cp:lastModifiedBy>Martin, Mesha</cp:lastModifiedBy>
  <cp:revision>1</cp:revision>
  <dcterms:modified xsi:type="dcterms:W3CDTF">2021-02-02T01:19:56Z</dcterms:modified>
</cp:coreProperties>
</file>